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13"/>
  </p:notesMasterIdLst>
  <p:sldIdLst>
    <p:sldId id="10375" r:id="rId6"/>
    <p:sldId id="257" r:id="rId7"/>
    <p:sldId id="262" r:id="rId8"/>
    <p:sldId id="267" r:id="rId9"/>
    <p:sldId id="10442" r:id="rId10"/>
    <p:sldId id="10441" r:id="rId11"/>
    <p:sldId id="2076136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8D3"/>
    <a:srgbClr val="31A8D4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078E-3A0C-4B61-AF55-2466C56A5A3F}" type="datetimeFigureOut">
              <a:rPr lang="en-AU" smtClean="0"/>
              <a:t>9/12/2022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B455-43C7-4F31-9B5D-0E4D8578A0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99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52950" y="3517900"/>
            <a:ext cx="13102606" cy="3289301"/>
            <a:chOff x="-252950" y="3517900"/>
            <a:chExt cx="13102606" cy="3289301"/>
          </a:xfrm>
        </p:grpSpPr>
        <p:pic>
          <p:nvPicPr>
            <p:cNvPr id="11" name="Picture 10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2114F2DE-D74C-4A73-83FB-D52377470E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9" b="34951"/>
            <a:stretch/>
          </p:blipFill>
          <p:spPr>
            <a:xfrm>
              <a:off x="-252950" y="3517900"/>
              <a:ext cx="13102606" cy="328930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0" y="3517900"/>
              <a:ext cx="12192000" cy="328168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0399" y="246180"/>
            <a:ext cx="10934700" cy="534988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D3CD35-D016-4CE5-A1D4-3656F537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876" y="6356350"/>
            <a:ext cx="62104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30E2-188B-6A43-8C05-ED90DE854630}" type="datetime1">
              <a:rPr lang="en-AU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A4B-335C-A24C-B7D8-7A490D703F05}" type="datetime1">
              <a:rPr lang="en-AU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53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E12B-27E1-8D4D-8CEB-9E88E7FA3768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5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24AD-DD75-0E48-B8A7-842EDEE4CFF3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6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D712-E368-C541-8CA7-C23BE5232EF9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3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0CB8-E1FF-C04E-A7BD-8FF3AF0DA119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20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52950" y="3517900"/>
            <a:ext cx="13102606" cy="3289301"/>
            <a:chOff x="-252950" y="3517900"/>
            <a:chExt cx="13102606" cy="3289301"/>
          </a:xfrm>
        </p:grpSpPr>
        <p:pic>
          <p:nvPicPr>
            <p:cNvPr id="11" name="Picture 10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2114F2DE-D74C-4A73-83FB-D52377470E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9" b="34951"/>
            <a:stretch/>
          </p:blipFill>
          <p:spPr>
            <a:xfrm>
              <a:off x="-252950" y="3517900"/>
              <a:ext cx="13102606" cy="328930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0" y="3517900"/>
              <a:ext cx="12192000" cy="328168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0399" y="246180"/>
            <a:ext cx="10934700" cy="534988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536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0399" y="246180"/>
            <a:ext cx="10592701" cy="10365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674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6516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114F2DE-D74C-4A73-83FB-D52377470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b="34951"/>
          <a:stretch/>
        </p:blipFill>
        <p:spPr>
          <a:xfrm>
            <a:off x="-252950" y="3517900"/>
            <a:ext cx="13102606" cy="32893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3517900"/>
            <a:ext cx="12192000" cy="328168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930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0399" y="246180"/>
            <a:ext cx="10592701" cy="10365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B97AF40-381C-464C-A869-3CE91547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876" y="6356350"/>
            <a:ext cx="62104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04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E01EC-2F1D-D04D-BBAD-5DBF0CAA7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4463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C54C-9BFF-FB48-AE56-7FB290B88F25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CE0AD-7306-5541-BA49-A99BE4FF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01605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DDE2-3233-7D4A-B37C-69BED35AA307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C0F8F-3657-2644-A734-5FD0C8EB3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7016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E4FB-3E26-7549-ACDF-4F9E104C937D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52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27DE-6131-8F41-A39F-99ACD25E77F6}" type="datetime1">
              <a:rPr lang="en-AU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4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D835-2A60-7D4B-92B6-35ECF40D95D6}" type="datetime1">
              <a:rPr lang="en-AU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3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9FE-A800-C445-B268-97F3F186535F}" type="datetime1">
              <a:rPr lang="en-AU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5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24F5-CBBC-AB49-9333-1CE6E93675C2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97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38DE-22BF-3E43-BFA1-881D3FB93872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6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40E54-E6AB-2E47-9DF0-41442A452EEB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1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317634" y="0"/>
            <a:ext cx="837398" cy="45719"/>
          </a:xfrm>
          <a:prstGeom prst="roundRect">
            <a:avLst>
              <a:gd name="adj" fmla="val 50000"/>
            </a:avLst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45E326-429B-4223-81D5-F7C685AB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876" y="6356350"/>
            <a:ext cx="62104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6AA3-6879-4B44-8222-CBE7B05466E6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45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8551E821-94F3-45A0-9F47-3BE82143A6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453" y="1946277"/>
            <a:ext cx="6144155" cy="44926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89C1C961-E6CF-4BB5-8CEC-1CDDBA81D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088" y="-1"/>
            <a:ext cx="5181739" cy="6858001"/>
          </a:xfrm>
          <a:prstGeom prst="rect">
            <a:avLst/>
          </a:prstGeom>
        </p:spPr>
      </p:sp>
      <p:sp>
        <p:nvSpPr>
          <p:cNvPr id="29" name="Slide Number Placeholder 14">
            <a:extLst>
              <a:ext uri="{FF2B5EF4-FFF2-40B4-BE49-F238E27FC236}">
                <a16:creationId xmlns:a16="http://schemas.microsoft.com/office/drawing/2014/main" id="{958E504F-7C37-4561-9B5A-7FD9B28FD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867" y="6465888"/>
            <a:ext cx="383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1F1904DF-28DF-4B64-9C7F-75988B30E4F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4F026B1-5EB4-411B-AACE-5A3C0AB9DC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4" y="276265"/>
            <a:ext cx="6144095" cy="415925"/>
          </a:xfrm>
          <a:prstGeom prst="rect">
            <a:avLst/>
          </a:prstGeom>
        </p:spPr>
        <p:txBody>
          <a:bodyPr anchor="ctr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r>
              <a:rPr lang="en-US" sz="2400">
                <a:solidFill>
                  <a:schemeClr val="bg1"/>
                </a:solidFill>
                <a:latin typeface="Montserrat" panose="00000500000000000000" pitchFamily="2" charset="0"/>
                <a:ea typeface="Playfair Display" charset="0"/>
                <a:cs typeface="Playfair Display" charset="0"/>
              </a:rPr>
              <a:t>Write here your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FF027-D1DC-46DD-B834-650943677BEC}"/>
              </a:ext>
            </a:extLst>
          </p:cNvPr>
          <p:cNvSpPr/>
          <p:nvPr userDrawn="1"/>
        </p:nvSpPr>
        <p:spPr>
          <a:xfrm>
            <a:off x="-2" y="900066"/>
            <a:ext cx="3093844" cy="56369"/>
          </a:xfrm>
          <a:prstGeom prst="rect">
            <a:avLst/>
          </a:prstGeom>
          <a:solidFill>
            <a:srgbClr val="EE2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>
              <a:latin typeface="Montserrat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0D3A65-D07F-7444-AF02-395D2410F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30533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9788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type="tx">
  <p:cSld name="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5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sldNum" idx="12"/>
          </p:nvPr>
        </p:nvSpPr>
        <p:spPr>
          <a:xfrm>
            <a:off x="5892800" y="6227106"/>
            <a:ext cx="2844800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08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0D02A-B5C1-8D4B-9887-4AECF3AE1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16465"/>
            <a:ext cx="621040" cy="62926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71368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90B6D0-E800-FC40-AB54-238A7B726114}"/>
              </a:ext>
            </a:extLst>
          </p:cNvPr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C1FCA7-AB83-4272-8EDE-0876E2D9F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slide heading</a:t>
            </a:r>
            <a:endParaRPr lang="en-AU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7AFCAC0-59AC-4BE7-B677-3928D74D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265"/>
              </a:lnSpc>
            </a:pPr>
            <a:r>
              <a:rPr lang="en-US"/>
              <a:t>© Zetaris Pty Ltd 2021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396C035-2FC5-4735-9BAD-B1EAD87E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3947-1001-6C44-8F03-A349BE13D23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576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114F2DE-D74C-4A73-83FB-D52377470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b="34951"/>
          <a:stretch/>
        </p:blipFill>
        <p:spPr>
          <a:xfrm>
            <a:off x="-252950" y="3517900"/>
            <a:ext cx="13102606" cy="32893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3517900"/>
            <a:ext cx="12192000" cy="328168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2E2D591-53FE-4392-9387-2FE963B8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876" y="6356350"/>
            <a:ext cx="62104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5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BA66A4-8A04-4D70-9754-FC691D73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876" y="6356350"/>
            <a:ext cx="62104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6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9218-C13D-4446-9258-2FD2324BC135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4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F394-6509-B94B-A7BF-2C912F3A2288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E2B2-7348-4E42-A533-BF84C3E1F247}" type="datetime1">
              <a:rPr lang="en-AU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2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9CF-6163-194E-83A3-4F4A2189CCE8}" type="datetime1">
              <a:rPr lang="en-AU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ZETARIS COMPANY CONFIDENTIAL (C)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87F6D-3ECB-324F-B3B8-149C4C189496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1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4FE80-CBE9-A64F-9C58-225A4A8797CF}" type="datetime1">
              <a:rPr lang="en-AU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ZETARIS COMPANY CONFIDENTIAL (C)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8074-5D95-4839-A30B-5D76C2D9F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21" Type="http://schemas.openxmlformats.org/officeDocument/2006/relationships/image" Target="../media/image31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image" Target="../media/image12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CEDBE3-E3A6-6E7B-88B7-B534E91C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778792" y="3494813"/>
            <a:ext cx="6894627" cy="42028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AU" sz="2668" dirty="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Value Proposition &amp; </a:t>
            </a:r>
            <a:r>
              <a:rPr lang="en-US" sz="2668" dirty="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Differentiators</a:t>
            </a:r>
            <a:endParaRPr sz="2668" dirty="0">
              <a:solidFill>
                <a:srgbClr val="FFFFFF"/>
              </a:solidFill>
              <a:latin typeface="Plus Jakarta Sans" pitchFamily="2" charset="77"/>
              <a:cs typeface="Plus Jakarta Sans" pitchFamily="2" charset="77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47EAFB9B-3856-197A-2495-5FCD37300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68" y="2031114"/>
            <a:ext cx="4702451" cy="13655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8DE2770-E1ED-0D3F-037C-59EE70CC1E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" y="-2589"/>
            <a:ext cx="12192000" cy="6828280"/>
          </a:xfrm>
          <a:prstGeom prst="rect">
            <a:avLst/>
          </a:prstGeom>
        </p:spPr>
      </p:pic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F8385257-CCF2-40C1-A056-5E48E73766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91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F8385257-CCF2-40C1-A056-5E48E73766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1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/>
          <p:nvPr/>
        </p:nvSpPr>
        <p:spPr>
          <a:xfrm>
            <a:off x="665459" y="4479514"/>
            <a:ext cx="612638" cy="612638"/>
          </a:xfrm>
          <a:custGeom>
            <a:avLst/>
            <a:gdLst/>
            <a:ahLst/>
            <a:cxnLst/>
            <a:rect l="l" t="t" r="r" b="b"/>
            <a:pathLst>
              <a:path w="1010285" h="1010284">
                <a:moveTo>
                  <a:pt x="504872" y="1009736"/>
                </a:moveTo>
                <a:lnTo>
                  <a:pt x="553494" y="1007425"/>
                </a:lnTo>
                <a:lnTo>
                  <a:pt x="600809" y="1000632"/>
                </a:lnTo>
                <a:lnTo>
                  <a:pt x="646605" y="989570"/>
                </a:lnTo>
                <a:lnTo>
                  <a:pt x="690670" y="974450"/>
                </a:lnTo>
                <a:lnTo>
                  <a:pt x="732793" y="955483"/>
                </a:lnTo>
                <a:lnTo>
                  <a:pt x="772761" y="932882"/>
                </a:lnTo>
                <a:lnTo>
                  <a:pt x="810364" y="906856"/>
                </a:lnTo>
                <a:lnTo>
                  <a:pt x="845390" y="877619"/>
                </a:lnTo>
                <a:lnTo>
                  <a:pt x="877627" y="845382"/>
                </a:lnTo>
                <a:lnTo>
                  <a:pt x="906864" y="810356"/>
                </a:lnTo>
                <a:lnTo>
                  <a:pt x="932889" y="772753"/>
                </a:lnTo>
                <a:lnTo>
                  <a:pt x="955491" y="732785"/>
                </a:lnTo>
                <a:lnTo>
                  <a:pt x="974458" y="690662"/>
                </a:lnTo>
                <a:lnTo>
                  <a:pt x="989578" y="646597"/>
                </a:lnTo>
                <a:lnTo>
                  <a:pt x="1000640" y="600802"/>
                </a:lnTo>
                <a:lnTo>
                  <a:pt x="1007432" y="553486"/>
                </a:lnTo>
                <a:lnTo>
                  <a:pt x="1009744" y="504864"/>
                </a:lnTo>
                <a:lnTo>
                  <a:pt x="1007432" y="456242"/>
                </a:lnTo>
                <a:lnTo>
                  <a:pt x="1000640" y="408928"/>
                </a:lnTo>
                <a:lnTo>
                  <a:pt x="989578" y="363134"/>
                </a:lnTo>
                <a:lnTo>
                  <a:pt x="974458" y="319070"/>
                </a:lnTo>
                <a:lnTo>
                  <a:pt x="955491" y="276948"/>
                </a:lnTo>
                <a:lnTo>
                  <a:pt x="932889" y="236980"/>
                </a:lnTo>
                <a:lnTo>
                  <a:pt x="906864" y="199377"/>
                </a:lnTo>
                <a:lnTo>
                  <a:pt x="877627" y="164352"/>
                </a:lnTo>
                <a:lnTo>
                  <a:pt x="845390" y="132115"/>
                </a:lnTo>
                <a:lnTo>
                  <a:pt x="810364" y="102878"/>
                </a:lnTo>
                <a:lnTo>
                  <a:pt x="772761" y="76853"/>
                </a:lnTo>
                <a:lnTo>
                  <a:pt x="732793" y="54252"/>
                </a:lnTo>
                <a:lnTo>
                  <a:pt x="690670" y="35285"/>
                </a:lnTo>
                <a:lnTo>
                  <a:pt x="646605" y="20165"/>
                </a:lnTo>
                <a:lnTo>
                  <a:pt x="600809" y="9103"/>
                </a:lnTo>
                <a:lnTo>
                  <a:pt x="553494" y="2311"/>
                </a:lnTo>
                <a:lnTo>
                  <a:pt x="504872" y="0"/>
                </a:lnTo>
                <a:lnTo>
                  <a:pt x="456249" y="2311"/>
                </a:lnTo>
                <a:lnTo>
                  <a:pt x="408934" y="9103"/>
                </a:lnTo>
                <a:lnTo>
                  <a:pt x="363138" y="20165"/>
                </a:lnTo>
                <a:lnTo>
                  <a:pt x="319073" y="35285"/>
                </a:lnTo>
                <a:lnTo>
                  <a:pt x="276950" y="54252"/>
                </a:lnTo>
                <a:lnTo>
                  <a:pt x="236982" y="76853"/>
                </a:lnTo>
                <a:lnTo>
                  <a:pt x="199379" y="102878"/>
                </a:lnTo>
                <a:lnTo>
                  <a:pt x="164353" y="132115"/>
                </a:lnTo>
                <a:lnTo>
                  <a:pt x="132116" y="164352"/>
                </a:lnTo>
                <a:lnTo>
                  <a:pt x="102879" y="199377"/>
                </a:lnTo>
                <a:lnTo>
                  <a:pt x="76854" y="236980"/>
                </a:lnTo>
                <a:lnTo>
                  <a:pt x="54252" y="276948"/>
                </a:lnTo>
                <a:lnTo>
                  <a:pt x="35285" y="319070"/>
                </a:lnTo>
                <a:lnTo>
                  <a:pt x="20165" y="363134"/>
                </a:lnTo>
                <a:lnTo>
                  <a:pt x="9103" y="408928"/>
                </a:lnTo>
                <a:lnTo>
                  <a:pt x="2311" y="456242"/>
                </a:lnTo>
                <a:lnTo>
                  <a:pt x="0" y="504864"/>
                </a:lnTo>
                <a:lnTo>
                  <a:pt x="2311" y="553486"/>
                </a:lnTo>
                <a:lnTo>
                  <a:pt x="9103" y="600802"/>
                </a:lnTo>
                <a:lnTo>
                  <a:pt x="20165" y="646597"/>
                </a:lnTo>
                <a:lnTo>
                  <a:pt x="35285" y="690662"/>
                </a:lnTo>
                <a:lnTo>
                  <a:pt x="54252" y="732785"/>
                </a:lnTo>
                <a:lnTo>
                  <a:pt x="76854" y="772753"/>
                </a:lnTo>
                <a:lnTo>
                  <a:pt x="102879" y="810356"/>
                </a:lnTo>
                <a:lnTo>
                  <a:pt x="132116" y="845382"/>
                </a:lnTo>
                <a:lnTo>
                  <a:pt x="164353" y="877619"/>
                </a:lnTo>
                <a:lnTo>
                  <a:pt x="199379" y="906856"/>
                </a:lnTo>
                <a:lnTo>
                  <a:pt x="236982" y="932882"/>
                </a:lnTo>
                <a:lnTo>
                  <a:pt x="276950" y="955483"/>
                </a:lnTo>
                <a:lnTo>
                  <a:pt x="319073" y="974450"/>
                </a:lnTo>
                <a:lnTo>
                  <a:pt x="363138" y="989570"/>
                </a:lnTo>
                <a:lnTo>
                  <a:pt x="408934" y="1000632"/>
                </a:lnTo>
                <a:lnTo>
                  <a:pt x="456249" y="1007425"/>
                </a:lnTo>
                <a:lnTo>
                  <a:pt x="504872" y="1009736"/>
                </a:lnTo>
                <a:close/>
              </a:path>
            </a:pathLst>
          </a:custGeom>
          <a:ln w="10334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90727" y="4479514"/>
            <a:ext cx="612638" cy="612638"/>
          </a:xfrm>
          <a:custGeom>
            <a:avLst/>
            <a:gdLst/>
            <a:ahLst/>
            <a:cxnLst/>
            <a:rect l="l" t="t" r="r" b="b"/>
            <a:pathLst>
              <a:path w="1010284" h="1010284">
                <a:moveTo>
                  <a:pt x="504872" y="1009736"/>
                </a:moveTo>
                <a:lnTo>
                  <a:pt x="553494" y="1007425"/>
                </a:lnTo>
                <a:lnTo>
                  <a:pt x="600809" y="1000632"/>
                </a:lnTo>
                <a:lnTo>
                  <a:pt x="646605" y="989570"/>
                </a:lnTo>
                <a:lnTo>
                  <a:pt x="690670" y="974450"/>
                </a:lnTo>
                <a:lnTo>
                  <a:pt x="732793" y="955483"/>
                </a:lnTo>
                <a:lnTo>
                  <a:pt x="772761" y="932882"/>
                </a:lnTo>
                <a:lnTo>
                  <a:pt x="810364" y="906856"/>
                </a:lnTo>
                <a:lnTo>
                  <a:pt x="845390" y="877619"/>
                </a:lnTo>
                <a:lnTo>
                  <a:pt x="877627" y="845382"/>
                </a:lnTo>
                <a:lnTo>
                  <a:pt x="906864" y="810356"/>
                </a:lnTo>
                <a:lnTo>
                  <a:pt x="932889" y="772753"/>
                </a:lnTo>
                <a:lnTo>
                  <a:pt x="955491" y="732785"/>
                </a:lnTo>
                <a:lnTo>
                  <a:pt x="974458" y="690662"/>
                </a:lnTo>
                <a:lnTo>
                  <a:pt x="989578" y="646597"/>
                </a:lnTo>
                <a:lnTo>
                  <a:pt x="1000640" y="600802"/>
                </a:lnTo>
                <a:lnTo>
                  <a:pt x="1007432" y="553486"/>
                </a:lnTo>
                <a:lnTo>
                  <a:pt x="1009744" y="504864"/>
                </a:lnTo>
                <a:lnTo>
                  <a:pt x="1007432" y="456242"/>
                </a:lnTo>
                <a:lnTo>
                  <a:pt x="1000640" y="408928"/>
                </a:lnTo>
                <a:lnTo>
                  <a:pt x="989578" y="363134"/>
                </a:lnTo>
                <a:lnTo>
                  <a:pt x="974458" y="319070"/>
                </a:lnTo>
                <a:lnTo>
                  <a:pt x="955491" y="276948"/>
                </a:lnTo>
                <a:lnTo>
                  <a:pt x="932889" y="236980"/>
                </a:lnTo>
                <a:lnTo>
                  <a:pt x="906864" y="199377"/>
                </a:lnTo>
                <a:lnTo>
                  <a:pt x="877627" y="164352"/>
                </a:lnTo>
                <a:lnTo>
                  <a:pt x="845390" y="132115"/>
                </a:lnTo>
                <a:lnTo>
                  <a:pt x="810364" y="102878"/>
                </a:lnTo>
                <a:lnTo>
                  <a:pt x="772761" y="76853"/>
                </a:lnTo>
                <a:lnTo>
                  <a:pt x="732793" y="54252"/>
                </a:lnTo>
                <a:lnTo>
                  <a:pt x="690670" y="35285"/>
                </a:lnTo>
                <a:lnTo>
                  <a:pt x="646605" y="20165"/>
                </a:lnTo>
                <a:lnTo>
                  <a:pt x="600809" y="9103"/>
                </a:lnTo>
                <a:lnTo>
                  <a:pt x="553494" y="2311"/>
                </a:lnTo>
                <a:lnTo>
                  <a:pt x="504872" y="0"/>
                </a:lnTo>
                <a:lnTo>
                  <a:pt x="456249" y="2311"/>
                </a:lnTo>
                <a:lnTo>
                  <a:pt x="408934" y="9103"/>
                </a:lnTo>
                <a:lnTo>
                  <a:pt x="363138" y="20165"/>
                </a:lnTo>
                <a:lnTo>
                  <a:pt x="319073" y="35285"/>
                </a:lnTo>
                <a:lnTo>
                  <a:pt x="276950" y="54252"/>
                </a:lnTo>
                <a:lnTo>
                  <a:pt x="236982" y="76853"/>
                </a:lnTo>
                <a:lnTo>
                  <a:pt x="199379" y="102878"/>
                </a:lnTo>
                <a:lnTo>
                  <a:pt x="164353" y="132115"/>
                </a:lnTo>
                <a:lnTo>
                  <a:pt x="132116" y="164352"/>
                </a:lnTo>
                <a:lnTo>
                  <a:pt x="102879" y="199377"/>
                </a:lnTo>
                <a:lnTo>
                  <a:pt x="76854" y="236980"/>
                </a:lnTo>
                <a:lnTo>
                  <a:pt x="54252" y="276948"/>
                </a:lnTo>
                <a:lnTo>
                  <a:pt x="35285" y="319070"/>
                </a:lnTo>
                <a:lnTo>
                  <a:pt x="20165" y="363134"/>
                </a:lnTo>
                <a:lnTo>
                  <a:pt x="9103" y="408928"/>
                </a:lnTo>
                <a:lnTo>
                  <a:pt x="2311" y="456242"/>
                </a:lnTo>
                <a:lnTo>
                  <a:pt x="0" y="504864"/>
                </a:lnTo>
                <a:lnTo>
                  <a:pt x="2311" y="553486"/>
                </a:lnTo>
                <a:lnTo>
                  <a:pt x="9103" y="600802"/>
                </a:lnTo>
                <a:lnTo>
                  <a:pt x="20165" y="646597"/>
                </a:lnTo>
                <a:lnTo>
                  <a:pt x="35285" y="690662"/>
                </a:lnTo>
                <a:lnTo>
                  <a:pt x="54252" y="732785"/>
                </a:lnTo>
                <a:lnTo>
                  <a:pt x="76854" y="772753"/>
                </a:lnTo>
                <a:lnTo>
                  <a:pt x="102879" y="810356"/>
                </a:lnTo>
                <a:lnTo>
                  <a:pt x="132116" y="845382"/>
                </a:lnTo>
                <a:lnTo>
                  <a:pt x="164353" y="877619"/>
                </a:lnTo>
                <a:lnTo>
                  <a:pt x="199379" y="906856"/>
                </a:lnTo>
                <a:lnTo>
                  <a:pt x="236982" y="932882"/>
                </a:lnTo>
                <a:lnTo>
                  <a:pt x="276950" y="955483"/>
                </a:lnTo>
                <a:lnTo>
                  <a:pt x="319073" y="974450"/>
                </a:lnTo>
                <a:lnTo>
                  <a:pt x="363138" y="989570"/>
                </a:lnTo>
                <a:lnTo>
                  <a:pt x="408934" y="1000632"/>
                </a:lnTo>
                <a:lnTo>
                  <a:pt x="456249" y="1007425"/>
                </a:lnTo>
                <a:lnTo>
                  <a:pt x="504872" y="1009736"/>
                </a:lnTo>
                <a:close/>
              </a:path>
            </a:pathLst>
          </a:custGeom>
          <a:ln w="10334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7641" y="4479515"/>
            <a:ext cx="659172" cy="612638"/>
          </a:xfrm>
          <a:custGeom>
            <a:avLst/>
            <a:gdLst/>
            <a:ahLst/>
            <a:cxnLst/>
            <a:rect l="l" t="t" r="r" b="b"/>
            <a:pathLst>
              <a:path w="1010284" h="1010284">
                <a:moveTo>
                  <a:pt x="504872" y="1009736"/>
                </a:moveTo>
                <a:lnTo>
                  <a:pt x="553493" y="1007425"/>
                </a:lnTo>
                <a:lnTo>
                  <a:pt x="600807" y="1000632"/>
                </a:lnTo>
                <a:lnTo>
                  <a:pt x="646602" y="989570"/>
                </a:lnTo>
                <a:lnTo>
                  <a:pt x="690667" y="974450"/>
                </a:lnTo>
                <a:lnTo>
                  <a:pt x="732789" y="955483"/>
                </a:lnTo>
                <a:lnTo>
                  <a:pt x="772758" y="932882"/>
                </a:lnTo>
                <a:lnTo>
                  <a:pt x="810361" y="906856"/>
                </a:lnTo>
                <a:lnTo>
                  <a:pt x="845387" y="877619"/>
                </a:lnTo>
                <a:lnTo>
                  <a:pt x="877625" y="845382"/>
                </a:lnTo>
                <a:lnTo>
                  <a:pt x="906862" y="810356"/>
                </a:lnTo>
                <a:lnTo>
                  <a:pt x="932887" y="772753"/>
                </a:lnTo>
                <a:lnTo>
                  <a:pt x="955490" y="732785"/>
                </a:lnTo>
                <a:lnTo>
                  <a:pt x="974457" y="690662"/>
                </a:lnTo>
                <a:lnTo>
                  <a:pt x="989577" y="646597"/>
                </a:lnTo>
                <a:lnTo>
                  <a:pt x="1000640" y="600802"/>
                </a:lnTo>
                <a:lnTo>
                  <a:pt x="1007432" y="553486"/>
                </a:lnTo>
                <a:lnTo>
                  <a:pt x="1009744" y="504864"/>
                </a:lnTo>
                <a:lnTo>
                  <a:pt x="1007432" y="456242"/>
                </a:lnTo>
                <a:lnTo>
                  <a:pt x="1000640" y="408928"/>
                </a:lnTo>
                <a:lnTo>
                  <a:pt x="989577" y="363134"/>
                </a:lnTo>
                <a:lnTo>
                  <a:pt x="974457" y="319070"/>
                </a:lnTo>
                <a:lnTo>
                  <a:pt x="955490" y="276948"/>
                </a:lnTo>
                <a:lnTo>
                  <a:pt x="932887" y="236980"/>
                </a:lnTo>
                <a:lnTo>
                  <a:pt x="906862" y="199377"/>
                </a:lnTo>
                <a:lnTo>
                  <a:pt x="877625" y="164352"/>
                </a:lnTo>
                <a:lnTo>
                  <a:pt x="845387" y="132115"/>
                </a:lnTo>
                <a:lnTo>
                  <a:pt x="810361" y="102878"/>
                </a:lnTo>
                <a:lnTo>
                  <a:pt x="772758" y="76853"/>
                </a:lnTo>
                <a:lnTo>
                  <a:pt x="732789" y="54252"/>
                </a:lnTo>
                <a:lnTo>
                  <a:pt x="690667" y="35285"/>
                </a:lnTo>
                <a:lnTo>
                  <a:pt x="646602" y="20165"/>
                </a:lnTo>
                <a:lnTo>
                  <a:pt x="600807" y="9103"/>
                </a:lnTo>
                <a:lnTo>
                  <a:pt x="553493" y="2311"/>
                </a:lnTo>
                <a:lnTo>
                  <a:pt x="504872" y="0"/>
                </a:lnTo>
                <a:lnTo>
                  <a:pt x="456249" y="2311"/>
                </a:lnTo>
                <a:lnTo>
                  <a:pt x="408934" y="9103"/>
                </a:lnTo>
                <a:lnTo>
                  <a:pt x="363138" y="20165"/>
                </a:lnTo>
                <a:lnTo>
                  <a:pt x="319073" y="35285"/>
                </a:lnTo>
                <a:lnTo>
                  <a:pt x="276950" y="54252"/>
                </a:lnTo>
                <a:lnTo>
                  <a:pt x="236982" y="76853"/>
                </a:lnTo>
                <a:lnTo>
                  <a:pt x="199379" y="102878"/>
                </a:lnTo>
                <a:lnTo>
                  <a:pt x="164353" y="132115"/>
                </a:lnTo>
                <a:lnTo>
                  <a:pt x="132116" y="164352"/>
                </a:lnTo>
                <a:lnTo>
                  <a:pt x="102879" y="199377"/>
                </a:lnTo>
                <a:lnTo>
                  <a:pt x="76854" y="236980"/>
                </a:lnTo>
                <a:lnTo>
                  <a:pt x="54252" y="276948"/>
                </a:lnTo>
                <a:lnTo>
                  <a:pt x="35285" y="319070"/>
                </a:lnTo>
                <a:lnTo>
                  <a:pt x="20165" y="363134"/>
                </a:lnTo>
                <a:lnTo>
                  <a:pt x="9103" y="408928"/>
                </a:lnTo>
                <a:lnTo>
                  <a:pt x="2311" y="456242"/>
                </a:lnTo>
                <a:lnTo>
                  <a:pt x="0" y="504864"/>
                </a:lnTo>
                <a:lnTo>
                  <a:pt x="2311" y="553486"/>
                </a:lnTo>
                <a:lnTo>
                  <a:pt x="9103" y="600802"/>
                </a:lnTo>
                <a:lnTo>
                  <a:pt x="20165" y="646597"/>
                </a:lnTo>
                <a:lnTo>
                  <a:pt x="35285" y="690662"/>
                </a:lnTo>
                <a:lnTo>
                  <a:pt x="54252" y="732785"/>
                </a:lnTo>
                <a:lnTo>
                  <a:pt x="76854" y="772753"/>
                </a:lnTo>
                <a:lnTo>
                  <a:pt x="102879" y="810356"/>
                </a:lnTo>
                <a:lnTo>
                  <a:pt x="132116" y="845382"/>
                </a:lnTo>
                <a:lnTo>
                  <a:pt x="164353" y="877619"/>
                </a:lnTo>
                <a:lnTo>
                  <a:pt x="199379" y="906856"/>
                </a:lnTo>
                <a:lnTo>
                  <a:pt x="236982" y="932882"/>
                </a:lnTo>
                <a:lnTo>
                  <a:pt x="276950" y="955483"/>
                </a:lnTo>
                <a:lnTo>
                  <a:pt x="319073" y="974450"/>
                </a:lnTo>
                <a:lnTo>
                  <a:pt x="363138" y="989570"/>
                </a:lnTo>
                <a:lnTo>
                  <a:pt x="408934" y="1000632"/>
                </a:lnTo>
                <a:lnTo>
                  <a:pt x="456249" y="1007425"/>
                </a:lnTo>
                <a:lnTo>
                  <a:pt x="504872" y="1009736"/>
                </a:lnTo>
                <a:close/>
              </a:path>
            </a:pathLst>
          </a:custGeom>
          <a:ln w="10334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63396" y="4479514"/>
            <a:ext cx="612638" cy="612638"/>
          </a:xfrm>
          <a:custGeom>
            <a:avLst/>
            <a:gdLst/>
            <a:ahLst/>
            <a:cxnLst/>
            <a:rect l="l" t="t" r="r" b="b"/>
            <a:pathLst>
              <a:path w="1010284" h="1010284">
                <a:moveTo>
                  <a:pt x="504872" y="1009736"/>
                </a:moveTo>
                <a:lnTo>
                  <a:pt x="553494" y="1007425"/>
                </a:lnTo>
                <a:lnTo>
                  <a:pt x="600809" y="1000632"/>
                </a:lnTo>
                <a:lnTo>
                  <a:pt x="646605" y="989570"/>
                </a:lnTo>
                <a:lnTo>
                  <a:pt x="690670" y="974450"/>
                </a:lnTo>
                <a:lnTo>
                  <a:pt x="732793" y="955483"/>
                </a:lnTo>
                <a:lnTo>
                  <a:pt x="772761" y="932882"/>
                </a:lnTo>
                <a:lnTo>
                  <a:pt x="810364" y="906856"/>
                </a:lnTo>
                <a:lnTo>
                  <a:pt x="845390" y="877619"/>
                </a:lnTo>
                <a:lnTo>
                  <a:pt x="877627" y="845382"/>
                </a:lnTo>
                <a:lnTo>
                  <a:pt x="906864" y="810356"/>
                </a:lnTo>
                <a:lnTo>
                  <a:pt x="932889" y="772753"/>
                </a:lnTo>
                <a:lnTo>
                  <a:pt x="955491" y="732785"/>
                </a:lnTo>
                <a:lnTo>
                  <a:pt x="974458" y="690662"/>
                </a:lnTo>
                <a:lnTo>
                  <a:pt x="989578" y="646597"/>
                </a:lnTo>
                <a:lnTo>
                  <a:pt x="1000640" y="600802"/>
                </a:lnTo>
                <a:lnTo>
                  <a:pt x="1007432" y="553486"/>
                </a:lnTo>
                <a:lnTo>
                  <a:pt x="1009744" y="504864"/>
                </a:lnTo>
                <a:lnTo>
                  <a:pt x="1007432" y="456242"/>
                </a:lnTo>
                <a:lnTo>
                  <a:pt x="1000640" y="408928"/>
                </a:lnTo>
                <a:lnTo>
                  <a:pt x="989578" y="363134"/>
                </a:lnTo>
                <a:lnTo>
                  <a:pt x="974458" y="319070"/>
                </a:lnTo>
                <a:lnTo>
                  <a:pt x="955491" y="276948"/>
                </a:lnTo>
                <a:lnTo>
                  <a:pt x="932889" y="236980"/>
                </a:lnTo>
                <a:lnTo>
                  <a:pt x="906864" y="199377"/>
                </a:lnTo>
                <a:lnTo>
                  <a:pt x="877627" y="164352"/>
                </a:lnTo>
                <a:lnTo>
                  <a:pt x="845390" y="132115"/>
                </a:lnTo>
                <a:lnTo>
                  <a:pt x="810364" y="102878"/>
                </a:lnTo>
                <a:lnTo>
                  <a:pt x="772761" y="76853"/>
                </a:lnTo>
                <a:lnTo>
                  <a:pt x="732793" y="54252"/>
                </a:lnTo>
                <a:lnTo>
                  <a:pt x="690670" y="35285"/>
                </a:lnTo>
                <a:lnTo>
                  <a:pt x="646605" y="20165"/>
                </a:lnTo>
                <a:lnTo>
                  <a:pt x="600809" y="9103"/>
                </a:lnTo>
                <a:lnTo>
                  <a:pt x="553494" y="2311"/>
                </a:lnTo>
                <a:lnTo>
                  <a:pt x="504872" y="0"/>
                </a:lnTo>
                <a:lnTo>
                  <a:pt x="456249" y="2311"/>
                </a:lnTo>
                <a:lnTo>
                  <a:pt x="408934" y="9103"/>
                </a:lnTo>
                <a:lnTo>
                  <a:pt x="363138" y="20165"/>
                </a:lnTo>
                <a:lnTo>
                  <a:pt x="319073" y="35285"/>
                </a:lnTo>
                <a:lnTo>
                  <a:pt x="276950" y="54252"/>
                </a:lnTo>
                <a:lnTo>
                  <a:pt x="236982" y="76853"/>
                </a:lnTo>
                <a:lnTo>
                  <a:pt x="199379" y="102878"/>
                </a:lnTo>
                <a:lnTo>
                  <a:pt x="164353" y="132115"/>
                </a:lnTo>
                <a:lnTo>
                  <a:pt x="132116" y="164352"/>
                </a:lnTo>
                <a:lnTo>
                  <a:pt x="102879" y="199377"/>
                </a:lnTo>
                <a:lnTo>
                  <a:pt x="76854" y="236980"/>
                </a:lnTo>
                <a:lnTo>
                  <a:pt x="54252" y="276948"/>
                </a:lnTo>
                <a:lnTo>
                  <a:pt x="35285" y="319070"/>
                </a:lnTo>
                <a:lnTo>
                  <a:pt x="20165" y="363134"/>
                </a:lnTo>
                <a:lnTo>
                  <a:pt x="9103" y="408928"/>
                </a:lnTo>
                <a:lnTo>
                  <a:pt x="2311" y="456242"/>
                </a:lnTo>
                <a:lnTo>
                  <a:pt x="0" y="504864"/>
                </a:lnTo>
                <a:lnTo>
                  <a:pt x="2311" y="553486"/>
                </a:lnTo>
                <a:lnTo>
                  <a:pt x="9103" y="600802"/>
                </a:lnTo>
                <a:lnTo>
                  <a:pt x="20165" y="646597"/>
                </a:lnTo>
                <a:lnTo>
                  <a:pt x="35285" y="690662"/>
                </a:lnTo>
                <a:lnTo>
                  <a:pt x="54252" y="732785"/>
                </a:lnTo>
                <a:lnTo>
                  <a:pt x="76854" y="772753"/>
                </a:lnTo>
                <a:lnTo>
                  <a:pt x="102879" y="810356"/>
                </a:lnTo>
                <a:lnTo>
                  <a:pt x="132116" y="845382"/>
                </a:lnTo>
                <a:lnTo>
                  <a:pt x="164353" y="877619"/>
                </a:lnTo>
                <a:lnTo>
                  <a:pt x="199379" y="906856"/>
                </a:lnTo>
                <a:lnTo>
                  <a:pt x="236982" y="932882"/>
                </a:lnTo>
                <a:lnTo>
                  <a:pt x="276950" y="955483"/>
                </a:lnTo>
                <a:lnTo>
                  <a:pt x="319073" y="974450"/>
                </a:lnTo>
                <a:lnTo>
                  <a:pt x="363138" y="989570"/>
                </a:lnTo>
                <a:lnTo>
                  <a:pt x="408934" y="1000632"/>
                </a:lnTo>
                <a:lnTo>
                  <a:pt x="456249" y="1007425"/>
                </a:lnTo>
                <a:lnTo>
                  <a:pt x="504872" y="1009736"/>
                </a:lnTo>
                <a:close/>
              </a:path>
            </a:pathLst>
          </a:custGeom>
          <a:ln w="10334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9703" y="4547288"/>
            <a:ext cx="54289" cy="542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6682" y="4547288"/>
            <a:ext cx="54289" cy="542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30923" y="4547288"/>
            <a:ext cx="54289" cy="542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 flipH="1">
            <a:off x="8625822" y="4541472"/>
            <a:ext cx="38779" cy="7173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3741" y="4989622"/>
            <a:ext cx="41126" cy="4112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30719" y="4989622"/>
            <a:ext cx="41126" cy="4112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960" y="4989622"/>
            <a:ext cx="41126" cy="4112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35571" y="4989622"/>
            <a:ext cx="41126" cy="4112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383090" y="4551401"/>
            <a:ext cx="1945273" cy="442378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620" marR="2540">
              <a:lnSpc>
                <a:spcPct val="121500"/>
              </a:lnSpc>
              <a:spcBef>
                <a:spcPts val="58"/>
              </a:spcBef>
            </a:pPr>
            <a:r>
              <a:rPr lang="en-US" sz="120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Too much data (multi- location, shape &amp; speed)</a:t>
            </a:r>
            <a:endParaRPr lang="en-US" sz="120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5976" y="4574668"/>
            <a:ext cx="1581306" cy="442378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620" marR="2540">
              <a:lnSpc>
                <a:spcPct val="121500"/>
              </a:lnSpc>
              <a:spcBef>
                <a:spcPts val="58"/>
              </a:spcBef>
            </a:pPr>
            <a:r>
              <a:rPr lang="en-US" sz="120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High error rates  (Poor data quality)</a:t>
            </a:r>
            <a:endParaRPr lang="en-US" sz="120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5989" y="4477160"/>
            <a:ext cx="2220962" cy="661880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620" marR="2540">
              <a:lnSpc>
                <a:spcPct val="121500"/>
              </a:lnSpc>
              <a:spcBef>
                <a:spcPts val="58"/>
              </a:spcBef>
            </a:pPr>
            <a:r>
              <a:rPr lang="en-US" sz="120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Long project implementation  cycles can’t match speed of  change</a:t>
            </a:r>
            <a:endParaRPr lang="en-US" sz="120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28676" y="4676336"/>
            <a:ext cx="1239522" cy="378274"/>
          </a:xfrm>
          <a:prstGeom prst="rect">
            <a:avLst/>
          </a:prstGeom>
        </p:spPr>
        <p:txBody>
          <a:bodyPr vert="horz" wrap="square" lIns="0" tIns="8856" rIns="0" bIns="0" rtlCol="0" anchor="t">
            <a:spAutoFit/>
          </a:bodyPr>
          <a:lstStyle/>
          <a:p>
            <a:pPr marL="7620">
              <a:spcBef>
                <a:spcPts val="69"/>
              </a:spcBef>
            </a:pPr>
            <a:r>
              <a:rPr lang="en-US" sz="1200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Massive cost blowouts</a:t>
            </a:r>
            <a:endParaRPr lang="en-US" sz="120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1406" y="5516124"/>
            <a:ext cx="9731551" cy="242516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620" marR="2540">
              <a:lnSpc>
                <a:spcPct val="121500"/>
              </a:lnSpc>
              <a:spcBef>
                <a:spcPts val="58"/>
              </a:spcBef>
            </a:pPr>
            <a:r>
              <a:rPr lang="en-US" sz="1400" b="1">
                <a:solidFill>
                  <a:srgbClr val="FFFFFF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There is a never-ending search for the bigger, faster, next-generation  Centralized Data Platform</a:t>
            </a:r>
            <a:endParaRPr lang="en-US" sz="1400">
              <a:latin typeface="Plus Jakarta Sans" pitchFamily="2" charset="77"/>
              <a:ea typeface="Cambria"/>
              <a:cs typeface="Plus Jakarta Sans" pitchFamily="2" charset="77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1479" y="4262363"/>
            <a:ext cx="10880660" cy="1042438"/>
            <a:chOff x="2010410" y="7045300"/>
            <a:chExt cx="16083280" cy="1727200"/>
          </a:xfrm>
        </p:grpSpPr>
        <p:sp>
          <p:nvSpPr>
            <p:cNvPr id="21" name="object 21"/>
            <p:cNvSpPr/>
            <p:nvPr/>
          </p:nvSpPr>
          <p:spPr>
            <a:xfrm>
              <a:off x="2010410" y="7045300"/>
              <a:ext cx="16083280" cy="1727200"/>
            </a:xfrm>
            <a:custGeom>
              <a:avLst/>
              <a:gdLst/>
              <a:ahLst/>
              <a:cxnLst/>
              <a:rect l="l" t="t" r="r" b="b"/>
              <a:pathLst>
                <a:path w="16083280" h="1727200">
                  <a:moveTo>
                    <a:pt x="0" y="0"/>
                  </a:moveTo>
                  <a:lnTo>
                    <a:pt x="0" y="1609396"/>
                  </a:lnTo>
                  <a:lnTo>
                    <a:pt x="9257" y="1655247"/>
                  </a:lnTo>
                  <a:lnTo>
                    <a:pt x="34502" y="1692690"/>
                  </a:lnTo>
                  <a:lnTo>
                    <a:pt x="71946" y="1717936"/>
                  </a:lnTo>
                  <a:lnTo>
                    <a:pt x="117797" y="1727193"/>
                  </a:lnTo>
                  <a:lnTo>
                    <a:pt x="15965482" y="1727193"/>
                  </a:lnTo>
                  <a:lnTo>
                    <a:pt x="16011334" y="1717936"/>
                  </a:lnTo>
                  <a:lnTo>
                    <a:pt x="16048777" y="1692690"/>
                  </a:lnTo>
                  <a:lnTo>
                    <a:pt x="16074022" y="1655247"/>
                  </a:lnTo>
                  <a:lnTo>
                    <a:pt x="16083280" y="1609396"/>
                  </a:lnTo>
                  <a:lnTo>
                    <a:pt x="16083280" y="117797"/>
                  </a:lnTo>
                  <a:lnTo>
                    <a:pt x="16074022" y="71946"/>
                  </a:lnTo>
                  <a:lnTo>
                    <a:pt x="16048777" y="34502"/>
                  </a:lnTo>
                  <a:lnTo>
                    <a:pt x="16011334" y="9257"/>
                  </a:lnTo>
                  <a:lnTo>
                    <a:pt x="15965482" y="0"/>
                  </a:lnTo>
                  <a:lnTo>
                    <a:pt x="0" y="0"/>
                  </a:lnTo>
                  <a:close/>
                </a:path>
              </a:pathLst>
            </a:custGeom>
            <a:ln w="15706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562709" y="7732137"/>
              <a:ext cx="638175" cy="388620"/>
            </a:xfrm>
            <a:custGeom>
              <a:avLst/>
              <a:gdLst/>
              <a:ahLst/>
              <a:cxnLst/>
              <a:rect l="l" t="t" r="r" b="b"/>
              <a:pathLst>
                <a:path w="638175" h="388620">
                  <a:moveTo>
                    <a:pt x="633561" y="0"/>
                  </a:moveTo>
                  <a:lnTo>
                    <a:pt x="628017" y="0"/>
                  </a:lnTo>
                  <a:lnTo>
                    <a:pt x="65251" y="7"/>
                  </a:lnTo>
                  <a:lnTo>
                    <a:pt x="60798" y="4554"/>
                  </a:lnTo>
                  <a:lnTo>
                    <a:pt x="60744" y="56267"/>
                  </a:lnTo>
                  <a:lnTo>
                    <a:pt x="32472" y="56267"/>
                  </a:lnTo>
                  <a:lnTo>
                    <a:pt x="27965" y="60862"/>
                  </a:lnTo>
                  <a:lnTo>
                    <a:pt x="27965" y="108978"/>
                  </a:lnTo>
                  <a:lnTo>
                    <a:pt x="4507" y="108978"/>
                  </a:lnTo>
                  <a:lnTo>
                    <a:pt x="46" y="113525"/>
                  </a:lnTo>
                  <a:lnTo>
                    <a:pt x="0" y="383407"/>
                  </a:lnTo>
                  <a:lnTo>
                    <a:pt x="4507" y="388001"/>
                  </a:lnTo>
                  <a:lnTo>
                    <a:pt x="541781" y="388001"/>
                  </a:lnTo>
                  <a:lnTo>
                    <a:pt x="546289" y="383407"/>
                  </a:lnTo>
                  <a:lnTo>
                    <a:pt x="546289" y="367512"/>
                  </a:lnTo>
                  <a:lnTo>
                    <a:pt x="90719" y="367504"/>
                  </a:lnTo>
                  <a:lnTo>
                    <a:pt x="20096" y="367457"/>
                  </a:lnTo>
                  <a:lnTo>
                    <a:pt x="20096" y="316160"/>
                  </a:lnTo>
                  <a:lnTo>
                    <a:pt x="63410" y="316160"/>
                  </a:lnTo>
                  <a:lnTo>
                    <a:pt x="46018" y="303415"/>
                  </a:lnTo>
                  <a:lnTo>
                    <a:pt x="20121" y="295483"/>
                  </a:lnTo>
                  <a:lnTo>
                    <a:pt x="20096" y="201496"/>
                  </a:lnTo>
                  <a:lnTo>
                    <a:pt x="46017" y="193559"/>
                  </a:lnTo>
                  <a:lnTo>
                    <a:pt x="63519" y="180732"/>
                  </a:lnTo>
                  <a:lnTo>
                    <a:pt x="20143" y="180732"/>
                  </a:lnTo>
                  <a:lnTo>
                    <a:pt x="20151" y="129427"/>
                  </a:lnTo>
                  <a:lnTo>
                    <a:pt x="475904" y="129427"/>
                  </a:lnTo>
                  <a:lnTo>
                    <a:pt x="546297" y="129420"/>
                  </a:lnTo>
                  <a:lnTo>
                    <a:pt x="546297" y="113525"/>
                  </a:lnTo>
                  <a:lnTo>
                    <a:pt x="541789" y="108931"/>
                  </a:lnTo>
                  <a:lnTo>
                    <a:pt x="48069" y="108931"/>
                  </a:lnTo>
                  <a:lnTo>
                    <a:pt x="48069" y="76717"/>
                  </a:lnTo>
                  <a:lnTo>
                    <a:pt x="591767" y="76717"/>
                  </a:lnTo>
                  <a:lnTo>
                    <a:pt x="591767" y="60862"/>
                  </a:lnTo>
                  <a:lnTo>
                    <a:pt x="587259" y="56260"/>
                  </a:lnTo>
                  <a:lnTo>
                    <a:pt x="80840" y="56260"/>
                  </a:lnTo>
                  <a:lnTo>
                    <a:pt x="80840" y="20496"/>
                  </a:lnTo>
                  <a:lnTo>
                    <a:pt x="638069" y="20496"/>
                  </a:lnTo>
                  <a:lnTo>
                    <a:pt x="638069" y="4554"/>
                  </a:lnTo>
                  <a:lnTo>
                    <a:pt x="633561" y="0"/>
                  </a:lnTo>
                  <a:close/>
                </a:path>
                <a:path w="638175" h="388620">
                  <a:moveTo>
                    <a:pt x="475904" y="129427"/>
                  </a:moveTo>
                  <a:lnTo>
                    <a:pt x="455577" y="129427"/>
                  </a:lnTo>
                  <a:lnTo>
                    <a:pt x="463356" y="155865"/>
                  </a:lnTo>
                  <a:lnTo>
                    <a:pt x="478790" y="177776"/>
                  </a:lnTo>
                  <a:lnTo>
                    <a:pt x="500271" y="193520"/>
                  </a:lnTo>
                  <a:lnTo>
                    <a:pt x="526193" y="201457"/>
                  </a:lnTo>
                  <a:lnTo>
                    <a:pt x="526193" y="295483"/>
                  </a:lnTo>
                  <a:lnTo>
                    <a:pt x="500273" y="303420"/>
                  </a:lnTo>
                  <a:lnTo>
                    <a:pt x="478793" y="319164"/>
                  </a:lnTo>
                  <a:lnTo>
                    <a:pt x="463360" y="341075"/>
                  </a:lnTo>
                  <a:lnTo>
                    <a:pt x="455577" y="367512"/>
                  </a:lnTo>
                  <a:lnTo>
                    <a:pt x="546289" y="367512"/>
                  </a:lnTo>
                  <a:lnTo>
                    <a:pt x="475909" y="367457"/>
                  </a:lnTo>
                  <a:lnTo>
                    <a:pt x="481945" y="348998"/>
                  </a:lnTo>
                  <a:lnTo>
                    <a:pt x="493015" y="333607"/>
                  </a:lnTo>
                  <a:lnTo>
                    <a:pt x="508105" y="322317"/>
                  </a:lnTo>
                  <a:lnTo>
                    <a:pt x="526201" y="316160"/>
                  </a:lnTo>
                  <a:lnTo>
                    <a:pt x="546289" y="316160"/>
                  </a:lnTo>
                  <a:lnTo>
                    <a:pt x="546289" y="310788"/>
                  </a:lnTo>
                  <a:lnTo>
                    <a:pt x="587251" y="310788"/>
                  </a:lnTo>
                  <a:lnTo>
                    <a:pt x="591759" y="306187"/>
                  </a:lnTo>
                  <a:lnTo>
                    <a:pt x="591759" y="290237"/>
                  </a:lnTo>
                  <a:lnTo>
                    <a:pt x="546297" y="290237"/>
                  </a:lnTo>
                  <a:lnTo>
                    <a:pt x="546297" y="180724"/>
                  </a:lnTo>
                  <a:lnTo>
                    <a:pt x="526201" y="180724"/>
                  </a:lnTo>
                  <a:lnTo>
                    <a:pt x="508101" y="174563"/>
                  </a:lnTo>
                  <a:lnTo>
                    <a:pt x="493008" y="163271"/>
                  </a:lnTo>
                  <a:lnTo>
                    <a:pt x="481937" y="147879"/>
                  </a:lnTo>
                  <a:lnTo>
                    <a:pt x="475904" y="129427"/>
                  </a:lnTo>
                  <a:close/>
                </a:path>
                <a:path w="638175" h="388620">
                  <a:moveTo>
                    <a:pt x="63410" y="316160"/>
                  </a:moveTo>
                  <a:lnTo>
                    <a:pt x="20096" y="316160"/>
                  </a:lnTo>
                  <a:lnTo>
                    <a:pt x="38194" y="322317"/>
                  </a:lnTo>
                  <a:lnTo>
                    <a:pt x="53284" y="333607"/>
                  </a:lnTo>
                  <a:lnTo>
                    <a:pt x="64353" y="348998"/>
                  </a:lnTo>
                  <a:lnTo>
                    <a:pt x="70387" y="367457"/>
                  </a:lnTo>
                  <a:lnTo>
                    <a:pt x="90705" y="367457"/>
                  </a:lnTo>
                  <a:lnTo>
                    <a:pt x="82939" y="341068"/>
                  </a:lnTo>
                  <a:lnTo>
                    <a:pt x="67502" y="319159"/>
                  </a:lnTo>
                  <a:lnTo>
                    <a:pt x="63410" y="316160"/>
                  </a:lnTo>
                  <a:close/>
                </a:path>
                <a:path w="638175" h="388620">
                  <a:moveTo>
                    <a:pt x="546289" y="316160"/>
                  </a:moveTo>
                  <a:lnTo>
                    <a:pt x="526201" y="316160"/>
                  </a:lnTo>
                  <a:lnTo>
                    <a:pt x="526201" y="367457"/>
                  </a:lnTo>
                  <a:lnTo>
                    <a:pt x="546289" y="367457"/>
                  </a:lnTo>
                  <a:lnTo>
                    <a:pt x="546289" y="316160"/>
                  </a:lnTo>
                  <a:close/>
                </a:path>
                <a:path w="638175" h="388620">
                  <a:moveTo>
                    <a:pt x="591767" y="76717"/>
                  </a:moveTo>
                  <a:lnTo>
                    <a:pt x="571631" y="76717"/>
                  </a:lnTo>
                  <a:lnTo>
                    <a:pt x="571671" y="290237"/>
                  </a:lnTo>
                  <a:lnTo>
                    <a:pt x="591759" y="290237"/>
                  </a:lnTo>
                  <a:lnTo>
                    <a:pt x="591759" y="233568"/>
                  </a:lnTo>
                  <a:lnTo>
                    <a:pt x="633569" y="233568"/>
                  </a:lnTo>
                  <a:lnTo>
                    <a:pt x="638077" y="228966"/>
                  </a:lnTo>
                  <a:lnTo>
                    <a:pt x="638076" y="213064"/>
                  </a:lnTo>
                  <a:lnTo>
                    <a:pt x="591767" y="213064"/>
                  </a:lnTo>
                  <a:lnTo>
                    <a:pt x="591767" y="76717"/>
                  </a:lnTo>
                  <a:close/>
                </a:path>
                <a:path w="638175" h="388620">
                  <a:moveTo>
                    <a:pt x="638069" y="20496"/>
                  </a:moveTo>
                  <a:lnTo>
                    <a:pt x="617934" y="20496"/>
                  </a:lnTo>
                  <a:lnTo>
                    <a:pt x="617981" y="213064"/>
                  </a:lnTo>
                  <a:lnTo>
                    <a:pt x="638076" y="213064"/>
                  </a:lnTo>
                  <a:lnTo>
                    <a:pt x="638069" y="20496"/>
                  </a:lnTo>
                  <a:close/>
                </a:path>
                <a:path w="638175" h="388620">
                  <a:moveTo>
                    <a:pt x="100936" y="129427"/>
                  </a:moveTo>
                  <a:lnTo>
                    <a:pt x="70435" y="129427"/>
                  </a:lnTo>
                  <a:lnTo>
                    <a:pt x="64399" y="147887"/>
                  </a:lnTo>
                  <a:lnTo>
                    <a:pt x="53328" y="163279"/>
                  </a:lnTo>
                  <a:lnTo>
                    <a:pt x="38238" y="174571"/>
                  </a:lnTo>
                  <a:lnTo>
                    <a:pt x="20143" y="180732"/>
                  </a:lnTo>
                  <a:lnTo>
                    <a:pt x="63529" y="180724"/>
                  </a:lnTo>
                  <a:lnTo>
                    <a:pt x="67499" y="177815"/>
                  </a:lnTo>
                  <a:lnTo>
                    <a:pt x="82936" y="155904"/>
                  </a:lnTo>
                  <a:lnTo>
                    <a:pt x="90719" y="129467"/>
                  </a:lnTo>
                  <a:lnTo>
                    <a:pt x="100943" y="129467"/>
                  </a:lnTo>
                  <a:close/>
                </a:path>
                <a:path w="638175" h="388620">
                  <a:moveTo>
                    <a:pt x="546297" y="129420"/>
                  </a:moveTo>
                  <a:lnTo>
                    <a:pt x="526201" y="129420"/>
                  </a:lnTo>
                  <a:lnTo>
                    <a:pt x="526201" y="180724"/>
                  </a:lnTo>
                  <a:lnTo>
                    <a:pt x="546297" y="180724"/>
                  </a:lnTo>
                  <a:lnTo>
                    <a:pt x="546297" y="129420"/>
                  </a:lnTo>
                  <a:close/>
                </a:path>
                <a:path w="638175" h="388620">
                  <a:moveTo>
                    <a:pt x="100943" y="129467"/>
                  </a:moveTo>
                  <a:lnTo>
                    <a:pt x="90719" y="129467"/>
                  </a:lnTo>
                  <a:lnTo>
                    <a:pt x="100944" y="129475"/>
                  </a:lnTo>
                  <a:close/>
                </a:path>
              </a:pathLst>
            </a:custGeom>
            <a:solidFill>
              <a:srgbClr val="27A7D2"/>
            </a:solidFill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37979" y="7880680"/>
              <a:ext cx="195805" cy="1997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08991" y="7640211"/>
              <a:ext cx="8582662" cy="591819"/>
            </a:xfrm>
            <a:custGeom>
              <a:avLst/>
              <a:gdLst/>
              <a:ahLst/>
              <a:cxnLst/>
              <a:rect l="l" t="t" r="r" b="b"/>
              <a:pathLst>
                <a:path w="8582660" h="591820">
                  <a:moveTo>
                    <a:pt x="80568" y="441147"/>
                  </a:moveTo>
                  <a:lnTo>
                    <a:pt x="47929" y="441147"/>
                  </a:lnTo>
                  <a:lnTo>
                    <a:pt x="47929" y="466750"/>
                  </a:lnTo>
                  <a:lnTo>
                    <a:pt x="80568" y="466750"/>
                  </a:lnTo>
                  <a:lnTo>
                    <a:pt x="80568" y="441147"/>
                  </a:lnTo>
                  <a:close/>
                </a:path>
                <a:path w="8582660" h="591820">
                  <a:moveTo>
                    <a:pt x="80568" y="338378"/>
                  </a:moveTo>
                  <a:lnTo>
                    <a:pt x="47929" y="338378"/>
                  </a:lnTo>
                  <a:lnTo>
                    <a:pt x="47929" y="363880"/>
                  </a:lnTo>
                  <a:lnTo>
                    <a:pt x="80568" y="363880"/>
                  </a:lnTo>
                  <a:lnTo>
                    <a:pt x="80568" y="338378"/>
                  </a:lnTo>
                  <a:close/>
                </a:path>
                <a:path w="8582660" h="591820">
                  <a:moveTo>
                    <a:pt x="80568" y="235483"/>
                  </a:moveTo>
                  <a:lnTo>
                    <a:pt x="47917" y="235483"/>
                  </a:lnTo>
                  <a:lnTo>
                    <a:pt x="47917" y="260972"/>
                  </a:lnTo>
                  <a:lnTo>
                    <a:pt x="80568" y="260972"/>
                  </a:lnTo>
                  <a:lnTo>
                    <a:pt x="80568" y="235483"/>
                  </a:lnTo>
                  <a:close/>
                </a:path>
                <a:path w="8582660" h="591820">
                  <a:moveTo>
                    <a:pt x="128981" y="235483"/>
                  </a:moveTo>
                  <a:lnTo>
                    <a:pt x="96266" y="235483"/>
                  </a:lnTo>
                  <a:lnTo>
                    <a:pt x="96266" y="260972"/>
                  </a:lnTo>
                  <a:lnTo>
                    <a:pt x="128981" y="260972"/>
                  </a:lnTo>
                  <a:lnTo>
                    <a:pt x="128981" y="235483"/>
                  </a:lnTo>
                  <a:close/>
                </a:path>
                <a:path w="8582660" h="591820">
                  <a:moveTo>
                    <a:pt x="128993" y="338378"/>
                  </a:moveTo>
                  <a:lnTo>
                    <a:pt x="96266" y="338378"/>
                  </a:lnTo>
                  <a:lnTo>
                    <a:pt x="96266" y="363880"/>
                  </a:lnTo>
                  <a:lnTo>
                    <a:pt x="128993" y="363880"/>
                  </a:lnTo>
                  <a:lnTo>
                    <a:pt x="128993" y="338378"/>
                  </a:lnTo>
                  <a:close/>
                </a:path>
                <a:path w="8582660" h="591820">
                  <a:moveTo>
                    <a:pt x="129006" y="441147"/>
                  </a:moveTo>
                  <a:lnTo>
                    <a:pt x="96278" y="441147"/>
                  </a:lnTo>
                  <a:lnTo>
                    <a:pt x="96278" y="466750"/>
                  </a:lnTo>
                  <a:lnTo>
                    <a:pt x="129006" y="466750"/>
                  </a:lnTo>
                  <a:lnTo>
                    <a:pt x="129006" y="441147"/>
                  </a:lnTo>
                  <a:close/>
                </a:path>
                <a:path w="8582660" h="591820">
                  <a:moveTo>
                    <a:pt x="385838" y="235483"/>
                  </a:moveTo>
                  <a:lnTo>
                    <a:pt x="164172" y="235483"/>
                  </a:lnTo>
                  <a:lnTo>
                    <a:pt x="164172" y="260972"/>
                  </a:lnTo>
                  <a:lnTo>
                    <a:pt x="385838" y="260972"/>
                  </a:lnTo>
                  <a:lnTo>
                    <a:pt x="385838" y="235483"/>
                  </a:lnTo>
                  <a:close/>
                </a:path>
                <a:path w="8582660" h="591820">
                  <a:moveTo>
                    <a:pt x="385851" y="441147"/>
                  </a:moveTo>
                  <a:lnTo>
                    <a:pt x="164185" y="441147"/>
                  </a:lnTo>
                  <a:lnTo>
                    <a:pt x="164185" y="466750"/>
                  </a:lnTo>
                  <a:lnTo>
                    <a:pt x="385851" y="466750"/>
                  </a:lnTo>
                  <a:lnTo>
                    <a:pt x="385851" y="441147"/>
                  </a:lnTo>
                  <a:close/>
                </a:path>
                <a:path w="8582660" h="591820">
                  <a:moveTo>
                    <a:pt x="385851" y="338378"/>
                  </a:moveTo>
                  <a:lnTo>
                    <a:pt x="164172" y="338378"/>
                  </a:lnTo>
                  <a:lnTo>
                    <a:pt x="164172" y="363880"/>
                  </a:lnTo>
                  <a:lnTo>
                    <a:pt x="385851" y="363880"/>
                  </a:lnTo>
                  <a:lnTo>
                    <a:pt x="385851" y="338378"/>
                  </a:lnTo>
                  <a:close/>
                </a:path>
                <a:path w="8582660" h="591820">
                  <a:moveTo>
                    <a:pt x="433781" y="223850"/>
                  </a:moveTo>
                  <a:lnTo>
                    <a:pt x="432993" y="216065"/>
                  </a:lnTo>
                  <a:lnTo>
                    <a:pt x="430999" y="209575"/>
                  </a:lnTo>
                  <a:lnTo>
                    <a:pt x="430733" y="208699"/>
                  </a:lnTo>
                  <a:lnTo>
                    <a:pt x="427164" y="202057"/>
                  </a:lnTo>
                  <a:lnTo>
                    <a:pt x="422452" y="196215"/>
                  </a:lnTo>
                  <a:lnTo>
                    <a:pt x="418922" y="184073"/>
                  </a:lnTo>
                  <a:lnTo>
                    <a:pt x="408190" y="147167"/>
                  </a:lnTo>
                  <a:lnTo>
                    <a:pt x="408190" y="318604"/>
                  </a:lnTo>
                  <a:lnTo>
                    <a:pt x="408190" y="383616"/>
                  </a:lnTo>
                  <a:lnTo>
                    <a:pt x="408190" y="421474"/>
                  </a:lnTo>
                  <a:lnTo>
                    <a:pt x="408190" y="486410"/>
                  </a:lnTo>
                  <a:lnTo>
                    <a:pt x="402069" y="492645"/>
                  </a:lnTo>
                  <a:lnTo>
                    <a:pt x="31635" y="492645"/>
                  </a:lnTo>
                  <a:lnTo>
                    <a:pt x="25501" y="486410"/>
                  </a:lnTo>
                  <a:lnTo>
                    <a:pt x="25501" y="421474"/>
                  </a:lnTo>
                  <a:lnTo>
                    <a:pt x="31635" y="415239"/>
                  </a:lnTo>
                  <a:lnTo>
                    <a:pt x="402069" y="415239"/>
                  </a:lnTo>
                  <a:lnTo>
                    <a:pt x="408190" y="421474"/>
                  </a:lnTo>
                  <a:lnTo>
                    <a:pt x="408190" y="383616"/>
                  </a:lnTo>
                  <a:lnTo>
                    <a:pt x="402069" y="389775"/>
                  </a:lnTo>
                  <a:lnTo>
                    <a:pt x="31635" y="389775"/>
                  </a:lnTo>
                  <a:lnTo>
                    <a:pt x="25501" y="383616"/>
                  </a:lnTo>
                  <a:lnTo>
                    <a:pt x="25501" y="318604"/>
                  </a:lnTo>
                  <a:lnTo>
                    <a:pt x="31623" y="312483"/>
                  </a:lnTo>
                  <a:lnTo>
                    <a:pt x="402056" y="312483"/>
                  </a:lnTo>
                  <a:lnTo>
                    <a:pt x="408190" y="318604"/>
                  </a:lnTo>
                  <a:lnTo>
                    <a:pt x="408190" y="147167"/>
                  </a:lnTo>
                  <a:lnTo>
                    <a:pt x="408178" y="215709"/>
                  </a:lnTo>
                  <a:lnTo>
                    <a:pt x="408178" y="280746"/>
                  </a:lnTo>
                  <a:lnTo>
                    <a:pt x="402056" y="286880"/>
                  </a:lnTo>
                  <a:lnTo>
                    <a:pt x="31623" y="286880"/>
                  </a:lnTo>
                  <a:lnTo>
                    <a:pt x="25501" y="280746"/>
                  </a:lnTo>
                  <a:lnTo>
                    <a:pt x="25501" y="215709"/>
                  </a:lnTo>
                  <a:lnTo>
                    <a:pt x="31623" y="209575"/>
                  </a:lnTo>
                  <a:lnTo>
                    <a:pt x="39763" y="209575"/>
                  </a:lnTo>
                  <a:lnTo>
                    <a:pt x="402043" y="209575"/>
                  </a:lnTo>
                  <a:lnTo>
                    <a:pt x="408178" y="215709"/>
                  </a:lnTo>
                  <a:lnTo>
                    <a:pt x="408178" y="147129"/>
                  </a:lnTo>
                  <a:lnTo>
                    <a:pt x="392366" y="92735"/>
                  </a:lnTo>
                  <a:lnTo>
                    <a:pt x="392366" y="184073"/>
                  </a:lnTo>
                  <a:lnTo>
                    <a:pt x="41300" y="184073"/>
                  </a:lnTo>
                  <a:lnTo>
                    <a:pt x="73304" y="73952"/>
                  </a:lnTo>
                  <a:lnTo>
                    <a:pt x="360362" y="73952"/>
                  </a:lnTo>
                  <a:lnTo>
                    <a:pt x="392366" y="184073"/>
                  </a:lnTo>
                  <a:lnTo>
                    <a:pt x="392366" y="92735"/>
                  </a:lnTo>
                  <a:lnTo>
                    <a:pt x="386905" y="73952"/>
                  </a:lnTo>
                  <a:lnTo>
                    <a:pt x="380568" y="52209"/>
                  </a:lnTo>
                  <a:lnTo>
                    <a:pt x="375602" y="48488"/>
                  </a:lnTo>
                  <a:lnTo>
                    <a:pt x="58051" y="48475"/>
                  </a:lnTo>
                  <a:lnTo>
                    <a:pt x="53073" y="52222"/>
                  </a:lnTo>
                  <a:lnTo>
                    <a:pt x="11163" y="196329"/>
                  </a:lnTo>
                  <a:lnTo>
                    <a:pt x="6502" y="202145"/>
                  </a:lnTo>
                  <a:lnTo>
                    <a:pt x="2997" y="208775"/>
                  </a:lnTo>
                  <a:lnTo>
                    <a:pt x="774" y="216065"/>
                  </a:lnTo>
                  <a:lnTo>
                    <a:pt x="0" y="223850"/>
                  </a:lnTo>
                  <a:lnTo>
                    <a:pt x="0" y="272605"/>
                  </a:lnTo>
                  <a:lnTo>
                    <a:pt x="736" y="280212"/>
                  </a:lnTo>
                  <a:lnTo>
                    <a:pt x="2857" y="287350"/>
                  </a:lnTo>
                  <a:lnTo>
                    <a:pt x="6223" y="293878"/>
                  </a:lnTo>
                  <a:lnTo>
                    <a:pt x="10680" y="299656"/>
                  </a:lnTo>
                  <a:lnTo>
                    <a:pt x="6223" y="305435"/>
                  </a:lnTo>
                  <a:lnTo>
                    <a:pt x="2857" y="311975"/>
                  </a:lnTo>
                  <a:lnTo>
                    <a:pt x="736" y="319125"/>
                  </a:lnTo>
                  <a:lnTo>
                    <a:pt x="0" y="326745"/>
                  </a:lnTo>
                  <a:lnTo>
                    <a:pt x="0" y="375462"/>
                  </a:lnTo>
                  <a:lnTo>
                    <a:pt x="736" y="383095"/>
                  </a:lnTo>
                  <a:lnTo>
                    <a:pt x="2857" y="390232"/>
                  </a:lnTo>
                  <a:lnTo>
                    <a:pt x="6223" y="396760"/>
                  </a:lnTo>
                  <a:lnTo>
                    <a:pt x="10680" y="402526"/>
                  </a:lnTo>
                  <a:lnTo>
                    <a:pt x="6223" y="408305"/>
                  </a:lnTo>
                  <a:lnTo>
                    <a:pt x="2857" y="414845"/>
                  </a:lnTo>
                  <a:lnTo>
                    <a:pt x="736" y="421995"/>
                  </a:lnTo>
                  <a:lnTo>
                    <a:pt x="0" y="429615"/>
                  </a:lnTo>
                  <a:lnTo>
                    <a:pt x="0" y="478256"/>
                  </a:lnTo>
                  <a:lnTo>
                    <a:pt x="3136" y="493699"/>
                  </a:lnTo>
                  <a:lnTo>
                    <a:pt x="11696" y="506387"/>
                  </a:lnTo>
                  <a:lnTo>
                    <a:pt x="24333" y="514972"/>
                  </a:lnTo>
                  <a:lnTo>
                    <a:pt x="39763" y="518134"/>
                  </a:lnTo>
                  <a:lnTo>
                    <a:pt x="393903" y="518134"/>
                  </a:lnTo>
                  <a:lnTo>
                    <a:pt x="430618" y="493699"/>
                  </a:lnTo>
                  <a:lnTo>
                    <a:pt x="433781" y="478256"/>
                  </a:lnTo>
                  <a:lnTo>
                    <a:pt x="433781" y="429615"/>
                  </a:lnTo>
                  <a:lnTo>
                    <a:pt x="433031" y="421995"/>
                  </a:lnTo>
                  <a:lnTo>
                    <a:pt x="431012" y="415239"/>
                  </a:lnTo>
                  <a:lnTo>
                    <a:pt x="430898" y="414845"/>
                  </a:lnTo>
                  <a:lnTo>
                    <a:pt x="427507" y="408305"/>
                  </a:lnTo>
                  <a:lnTo>
                    <a:pt x="423011" y="402526"/>
                  </a:lnTo>
                  <a:lnTo>
                    <a:pt x="427507" y="396760"/>
                  </a:lnTo>
                  <a:lnTo>
                    <a:pt x="430898" y="390232"/>
                  </a:lnTo>
                  <a:lnTo>
                    <a:pt x="431038" y="389775"/>
                  </a:lnTo>
                  <a:lnTo>
                    <a:pt x="433031" y="383095"/>
                  </a:lnTo>
                  <a:lnTo>
                    <a:pt x="433781" y="375462"/>
                  </a:lnTo>
                  <a:lnTo>
                    <a:pt x="433781" y="326745"/>
                  </a:lnTo>
                  <a:lnTo>
                    <a:pt x="433044" y="319125"/>
                  </a:lnTo>
                  <a:lnTo>
                    <a:pt x="431050" y="312483"/>
                  </a:lnTo>
                  <a:lnTo>
                    <a:pt x="430911" y="311975"/>
                  </a:lnTo>
                  <a:lnTo>
                    <a:pt x="427520" y="305435"/>
                  </a:lnTo>
                  <a:lnTo>
                    <a:pt x="423037" y="299656"/>
                  </a:lnTo>
                  <a:lnTo>
                    <a:pt x="427520" y="293878"/>
                  </a:lnTo>
                  <a:lnTo>
                    <a:pt x="430898" y="287350"/>
                  </a:lnTo>
                  <a:lnTo>
                    <a:pt x="431050" y="286880"/>
                  </a:lnTo>
                  <a:lnTo>
                    <a:pt x="433044" y="280212"/>
                  </a:lnTo>
                  <a:lnTo>
                    <a:pt x="433781" y="272605"/>
                  </a:lnTo>
                  <a:lnTo>
                    <a:pt x="433781" y="223850"/>
                  </a:lnTo>
                  <a:close/>
                </a:path>
                <a:path w="8582660" h="591820">
                  <a:moveTo>
                    <a:pt x="3995813" y="97599"/>
                  </a:moveTo>
                  <a:lnTo>
                    <a:pt x="3956278" y="97599"/>
                  </a:lnTo>
                  <a:lnTo>
                    <a:pt x="3956278" y="117373"/>
                  </a:lnTo>
                  <a:lnTo>
                    <a:pt x="3995813" y="117373"/>
                  </a:lnTo>
                  <a:lnTo>
                    <a:pt x="3995813" y="97599"/>
                  </a:lnTo>
                  <a:close/>
                </a:path>
                <a:path w="8582660" h="591820">
                  <a:moveTo>
                    <a:pt x="4242917" y="366509"/>
                  </a:moveTo>
                  <a:lnTo>
                    <a:pt x="4241762" y="363702"/>
                  </a:lnTo>
                  <a:lnTo>
                    <a:pt x="4239806" y="358952"/>
                  </a:lnTo>
                  <a:lnTo>
                    <a:pt x="4228681" y="347840"/>
                  </a:lnTo>
                  <a:lnTo>
                    <a:pt x="4223156" y="345554"/>
                  </a:lnTo>
                  <a:lnTo>
                    <a:pt x="4223156" y="376986"/>
                  </a:lnTo>
                  <a:lnTo>
                    <a:pt x="4222115" y="379501"/>
                  </a:lnTo>
                  <a:lnTo>
                    <a:pt x="4218406" y="383209"/>
                  </a:lnTo>
                  <a:lnTo>
                    <a:pt x="4215892" y="384251"/>
                  </a:lnTo>
                  <a:lnTo>
                    <a:pt x="4209275" y="384251"/>
                  </a:lnTo>
                  <a:lnTo>
                    <a:pt x="4205668" y="381838"/>
                  </a:lnTo>
                  <a:lnTo>
                    <a:pt x="4202607" y="374446"/>
                  </a:lnTo>
                  <a:lnTo>
                    <a:pt x="4203458" y="370205"/>
                  </a:lnTo>
                  <a:lnTo>
                    <a:pt x="4209110" y="364553"/>
                  </a:lnTo>
                  <a:lnTo>
                    <a:pt x="4213352" y="363702"/>
                  </a:lnTo>
                  <a:lnTo>
                    <a:pt x="4220743" y="366763"/>
                  </a:lnTo>
                  <a:lnTo>
                    <a:pt x="4223042" y="370205"/>
                  </a:lnTo>
                  <a:lnTo>
                    <a:pt x="4223156" y="376986"/>
                  </a:lnTo>
                  <a:lnTo>
                    <a:pt x="4223156" y="345554"/>
                  </a:lnTo>
                  <a:lnTo>
                    <a:pt x="4221137" y="344716"/>
                  </a:lnTo>
                  <a:lnTo>
                    <a:pt x="4205401" y="344716"/>
                  </a:lnTo>
                  <a:lnTo>
                    <a:pt x="4197870" y="347840"/>
                  </a:lnTo>
                  <a:lnTo>
                    <a:pt x="4186745" y="358952"/>
                  </a:lnTo>
                  <a:lnTo>
                    <a:pt x="4183621" y="366509"/>
                  </a:lnTo>
                  <a:lnTo>
                    <a:pt x="4183621" y="382231"/>
                  </a:lnTo>
                  <a:lnTo>
                    <a:pt x="4186745" y="389775"/>
                  </a:lnTo>
                  <a:lnTo>
                    <a:pt x="4197870" y="400888"/>
                  </a:lnTo>
                  <a:lnTo>
                    <a:pt x="4205401" y="404025"/>
                  </a:lnTo>
                  <a:lnTo>
                    <a:pt x="4221137" y="404025"/>
                  </a:lnTo>
                  <a:lnTo>
                    <a:pt x="4228681" y="400888"/>
                  </a:lnTo>
                  <a:lnTo>
                    <a:pt x="4239806" y="389775"/>
                  </a:lnTo>
                  <a:lnTo>
                    <a:pt x="4242079" y="384251"/>
                  </a:lnTo>
                  <a:lnTo>
                    <a:pt x="4242917" y="382231"/>
                  </a:lnTo>
                  <a:lnTo>
                    <a:pt x="4242917" y="366509"/>
                  </a:lnTo>
                  <a:close/>
                </a:path>
                <a:path w="8582660" h="591820">
                  <a:moveTo>
                    <a:pt x="4282465" y="265633"/>
                  </a:moveTo>
                  <a:lnTo>
                    <a:pt x="4144073" y="265633"/>
                  </a:lnTo>
                  <a:lnTo>
                    <a:pt x="4144073" y="285407"/>
                  </a:lnTo>
                  <a:lnTo>
                    <a:pt x="4282465" y="285407"/>
                  </a:lnTo>
                  <a:lnTo>
                    <a:pt x="4282465" y="265633"/>
                  </a:lnTo>
                  <a:close/>
                </a:path>
                <a:path w="8582660" h="591820">
                  <a:moveTo>
                    <a:pt x="4282465" y="226085"/>
                  </a:moveTo>
                  <a:lnTo>
                    <a:pt x="4144073" y="226085"/>
                  </a:lnTo>
                  <a:lnTo>
                    <a:pt x="4144073" y="245859"/>
                  </a:lnTo>
                  <a:lnTo>
                    <a:pt x="4282465" y="245859"/>
                  </a:lnTo>
                  <a:lnTo>
                    <a:pt x="4282465" y="226085"/>
                  </a:lnTo>
                  <a:close/>
                </a:path>
                <a:path w="8582660" h="591820">
                  <a:moveTo>
                    <a:pt x="4282465" y="186563"/>
                  </a:moveTo>
                  <a:lnTo>
                    <a:pt x="4144073" y="186563"/>
                  </a:lnTo>
                  <a:lnTo>
                    <a:pt x="4144073" y="206336"/>
                  </a:lnTo>
                  <a:lnTo>
                    <a:pt x="4282465" y="206336"/>
                  </a:lnTo>
                  <a:lnTo>
                    <a:pt x="4282465" y="186563"/>
                  </a:lnTo>
                  <a:close/>
                </a:path>
                <a:path w="8582660" h="591820">
                  <a:moveTo>
                    <a:pt x="4509821" y="441960"/>
                  </a:moveTo>
                  <a:lnTo>
                    <a:pt x="4508766" y="439420"/>
                  </a:lnTo>
                  <a:lnTo>
                    <a:pt x="4490034" y="420458"/>
                  </a:lnTo>
                  <a:lnTo>
                    <a:pt x="4490034" y="463550"/>
                  </a:lnTo>
                  <a:lnTo>
                    <a:pt x="4490034" y="572770"/>
                  </a:lnTo>
                  <a:lnTo>
                    <a:pt x="4361535" y="572770"/>
                  </a:lnTo>
                  <a:lnTo>
                    <a:pt x="4361535" y="414020"/>
                  </a:lnTo>
                  <a:lnTo>
                    <a:pt x="4440618" y="414020"/>
                  </a:lnTo>
                  <a:lnTo>
                    <a:pt x="4440618" y="457200"/>
                  </a:lnTo>
                  <a:lnTo>
                    <a:pt x="4441647" y="459740"/>
                  </a:lnTo>
                  <a:lnTo>
                    <a:pt x="4445368" y="463550"/>
                  </a:lnTo>
                  <a:lnTo>
                    <a:pt x="4490034" y="463550"/>
                  </a:lnTo>
                  <a:lnTo>
                    <a:pt x="4490034" y="420458"/>
                  </a:lnTo>
                  <a:lnTo>
                    <a:pt x="4488700" y="419100"/>
                  </a:lnTo>
                  <a:lnTo>
                    <a:pt x="4485932" y="416306"/>
                  </a:lnTo>
                  <a:lnTo>
                    <a:pt x="4485932" y="444500"/>
                  </a:lnTo>
                  <a:lnTo>
                    <a:pt x="4460379" y="444500"/>
                  </a:lnTo>
                  <a:lnTo>
                    <a:pt x="4460379" y="419100"/>
                  </a:lnTo>
                  <a:lnTo>
                    <a:pt x="4485932" y="444500"/>
                  </a:lnTo>
                  <a:lnTo>
                    <a:pt x="4485932" y="416306"/>
                  </a:lnTo>
                  <a:lnTo>
                    <a:pt x="4483684" y="414020"/>
                  </a:lnTo>
                  <a:lnTo>
                    <a:pt x="4467377" y="397510"/>
                  </a:lnTo>
                  <a:lnTo>
                    <a:pt x="4465523" y="396240"/>
                  </a:lnTo>
                  <a:lnTo>
                    <a:pt x="4463008" y="394970"/>
                  </a:lnTo>
                  <a:lnTo>
                    <a:pt x="4430738" y="394970"/>
                  </a:lnTo>
                  <a:lnTo>
                    <a:pt x="4430738" y="367030"/>
                  </a:lnTo>
                  <a:lnTo>
                    <a:pt x="4429696" y="364490"/>
                  </a:lnTo>
                  <a:lnTo>
                    <a:pt x="4427613" y="359410"/>
                  </a:lnTo>
                  <a:lnTo>
                    <a:pt x="4416488" y="347980"/>
                  </a:lnTo>
                  <a:lnTo>
                    <a:pt x="4408944" y="345440"/>
                  </a:lnTo>
                  <a:lnTo>
                    <a:pt x="4322013" y="345440"/>
                  </a:lnTo>
                  <a:lnTo>
                    <a:pt x="4322013" y="227330"/>
                  </a:lnTo>
                  <a:lnTo>
                    <a:pt x="4408944" y="227330"/>
                  </a:lnTo>
                  <a:lnTo>
                    <a:pt x="4416488" y="223520"/>
                  </a:lnTo>
                  <a:lnTo>
                    <a:pt x="4427613" y="212090"/>
                  </a:lnTo>
                  <a:lnTo>
                    <a:pt x="4429696" y="207010"/>
                  </a:lnTo>
                  <a:lnTo>
                    <a:pt x="4430738" y="204470"/>
                  </a:lnTo>
                  <a:lnTo>
                    <a:pt x="4430738" y="128270"/>
                  </a:lnTo>
                  <a:lnTo>
                    <a:pt x="4470273" y="128270"/>
                  </a:lnTo>
                  <a:lnTo>
                    <a:pt x="4480585" y="127000"/>
                  </a:lnTo>
                  <a:lnTo>
                    <a:pt x="4508487" y="99060"/>
                  </a:lnTo>
                  <a:lnTo>
                    <a:pt x="4509808" y="88900"/>
                  </a:lnTo>
                  <a:lnTo>
                    <a:pt x="4508487" y="78740"/>
                  </a:lnTo>
                  <a:lnTo>
                    <a:pt x="4504512" y="68580"/>
                  </a:lnTo>
                  <a:lnTo>
                    <a:pt x="4503458" y="67310"/>
                  </a:lnTo>
                  <a:lnTo>
                    <a:pt x="4498175" y="60960"/>
                  </a:lnTo>
                  <a:lnTo>
                    <a:pt x="4490974" y="55346"/>
                  </a:lnTo>
                  <a:lnTo>
                    <a:pt x="4490974" y="90170"/>
                  </a:lnTo>
                  <a:lnTo>
                    <a:pt x="4489501" y="96520"/>
                  </a:lnTo>
                  <a:lnTo>
                    <a:pt x="4481931" y="105410"/>
                  </a:lnTo>
                  <a:lnTo>
                    <a:pt x="4476254" y="107950"/>
                  </a:lnTo>
                  <a:lnTo>
                    <a:pt x="4336529" y="107950"/>
                  </a:lnTo>
                  <a:lnTo>
                    <a:pt x="4331500" y="105410"/>
                  </a:lnTo>
                  <a:lnTo>
                    <a:pt x="4324083" y="99060"/>
                  </a:lnTo>
                  <a:lnTo>
                    <a:pt x="4322000" y="93980"/>
                  </a:lnTo>
                  <a:lnTo>
                    <a:pt x="4321988" y="81280"/>
                  </a:lnTo>
                  <a:lnTo>
                    <a:pt x="4325239" y="76200"/>
                  </a:lnTo>
                  <a:lnTo>
                    <a:pt x="4336123" y="68580"/>
                  </a:lnTo>
                  <a:lnTo>
                    <a:pt x="4343044" y="67310"/>
                  </a:lnTo>
                  <a:lnTo>
                    <a:pt x="4351744" y="71120"/>
                  </a:lnTo>
                  <a:lnTo>
                    <a:pt x="4354690" y="71120"/>
                  </a:lnTo>
                  <a:lnTo>
                    <a:pt x="4359732" y="68580"/>
                  </a:lnTo>
                  <a:lnTo>
                    <a:pt x="4360672" y="67310"/>
                  </a:lnTo>
                  <a:lnTo>
                    <a:pt x="4361599" y="66040"/>
                  </a:lnTo>
                  <a:lnTo>
                    <a:pt x="4363415" y="59690"/>
                  </a:lnTo>
                  <a:lnTo>
                    <a:pt x="4365777" y="55880"/>
                  </a:lnTo>
                  <a:lnTo>
                    <a:pt x="4372381" y="50800"/>
                  </a:lnTo>
                  <a:lnTo>
                    <a:pt x="4376445" y="49530"/>
                  </a:lnTo>
                  <a:lnTo>
                    <a:pt x="4380674" y="48260"/>
                  </a:lnTo>
                  <a:lnTo>
                    <a:pt x="4380992" y="48260"/>
                  </a:lnTo>
                  <a:lnTo>
                    <a:pt x="4381932" y="49530"/>
                  </a:lnTo>
                  <a:lnTo>
                    <a:pt x="4386935" y="49530"/>
                  </a:lnTo>
                  <a:lnTo>
                    <a:pt x="4388345" y="48260"/>
                  </a:lnTo>
                  <a:lnTo>
                    <a:pt x="4391152" y="45720"/>
                  </a:lnTo>
                  <a:lnTo>
                    <a:pt x="4392244" y="41910"/>
                  </a:lnTo>
                  <a:lnTo>
                    <a:pt x="4394822" y="34290"/>
                  </a:lnTo>
                  <a:lnTo>
                    <a:pt x="4398861" y="29210"/>
                  </a:lnTo>
                  <a:lnTo>
                    <a:pt x="4404169" y="24130"/>
                  </a:lnTo>
                  <a:lnTo>
                    <a:pt x="4410532" y="21590"/>
                  </a:lnTo>
                  <a:lnTo>
                    <a:pt x="4417517" y="19050"/>
                  </a:lnTo>
                  <a:lnTo>
                    <a:pt x="4424591" y="19050"/>
                  </a:lnTo>
                  <a:lnTo>
                    <a:pt x="4450499" y="48260"/>
                  </a:lnTo>
                  <a:lnTo>
                    <a:pt x="4450448" y="52070"/>
                  </a:lnTo>
                  <a:lnTo>
                    <a:pt x="4449877" y="54610"/>
                  </a:lnTo>
                  <a:lnTo>
                    <a:pt x="4448797" y="58420"/>
                  </a:lnTo>
                  <a:lnTo>
                    <a:pt x="4447552" y="62230"/>
                  </a:lnTo>
                  <a:lnTo>
                    <a:pt x="4448619" y="66040"/>
                  </a:lnTo>
                  <a:lnTo>
                    <a:pt x="4454436" y="71120"/>
                  </a:lnTo>
                  <a:lnTo>
                    <a:pt x="4458627" y="72390"/>
                  </a:lnTo>
                  <a:lnTo>
                    <a:pt x="4467669" y="67310"/>
                  </a:lnTo>
                  <a:lnTo>
                    <a:pt x="4473943" y="68580"/>
                  </a:lnTo>
                  <a:lnTo>
                    <a:pt x="4484636" y="73660"/>
                  </a:lnTo>
                  <a:lnTo>
                    <a:pt x="4488472" y="78740"/>
                  </a:lnTo>
                  <a:lnTo>
                    <a:pt x="4490974" y="90170"/>
                  </a:lnTo>
                  <a:lnTo>
                    <a:pt x="4490974" y="55346"/>
                  </a:lnTo>
                  <a:lnTo>
                    <a:pt x="4490034" y="54610"/>
                  </a:lnTo>
                  <a:lnTo>
                    <a:pt x="4480585" y="50800"/>
                  </a:lnTo>
                  <a:lnTo>
                    <a:pt x="4470273" y="48260"/>
                  </a:lnTo>
                  <a:lnTo>
                    <a:pt x="4468990" y="38100"/>
                  </a:lnTo>
                  <a:lnTo>
                    <a:pt x="4465244" y="26670"/>
                  </a:lnTo>
                  <a:lnTo>
                    <a:pt x="4460075" y="19050"/>
                  </a:lnTo>
                  <a:lnTo>
                    <a:pt x="4459224" y="17780"/>
                  </a:lnTo>
                  <a:lnTo>
                    <a:pt x="4451108" y="10160"/>
                  </a:lnTo>
                  <a:lnTo>
                    <a:pt x="4441418" y="3810"/>
                  </a:lnTo>
                  <a:lnTo>
                    <a:pt x="4430788" y="0"/>
                  </a:lnTo>
                  <a:lnTo>
                    <a:pt x="4419663" y="0"/>
                  </a:lnTo>
                  <a:lnTo>
                    <a:pt x="4381093" y="19050"/>
                  </a:lnTo>
                  <a:lnTo>
                    <a:pt x="4375505" y="29210"/>
                  </a:lnTo>
                  <a:lnTo>
                    <a:pt x="4366819" y="31750"/>
                  </a:lnTo>
                  <a:lnTo>
                    <a:pt x="4358983" y="35560"/>
                  </a:lnTo>
                  <a:lnTo>
                    <a:pt x="4352277" y="41910"/>
                  </a:lnTo>
                  <a:lnTo>
                    <a:pt x="4346994" y="49530"/>
                  </a:lnTo>
                  <a:lnTo>
                    <a:pt x="4345267" y="49530"/>
                  </a:lnTo>
                  <a:lnTo>
                    <a:pt x="4343514" y="48260"/>
                  </a:lnTo>
                  <a:lnTo>
                    <a:pt x="4341774" y="48260"/>
                  </a:lnTo>
                  <a:lnTo>
                    <a:pt x="4307535" y="68580"/>
                  </a:lnTo>
                  <a:lnTo>
                    <a:pt x="4302239" y="88900"/>
                  </a:lnTo>
                  <a:lnTo>
                    <a:pt x="4303560" y="99060"/>
                  </a:lnTo>
                  <a:lnTo>
                    <a:pt x="4331462" y="127000"/>
                  </a:lnTo>
                  <a:lnTo>
                    <a:pt x="4341774" y="128270"/>
                  </a:lnTo>
                  <a:lnTo>
                    <a:pt x="4410964" y="128270"/>
                  </a:lnTo>
                  <a:lnTo>
                    <a:pt x="4410964" y="199390"/>
                  </a:lnTo>
                  <a:lnTo>
                    <a:pt x="4409922" y="201930"/>
                  </a:lnTo>
                  <a:lnTo>
                    <a:pt x="4406214" y="205740"/>
                  </a:lnTo>
                  <a:lnTo>
                    <a:pt x="4403699" y="207010"/>
                  </a:lnTo>
                  <a:lnTo>
                    <a:pt x="4322013" y="207010"/>
                  </a:lnTo>
                  <a:lnTo>
                    <a:pt x="4322013" y="168910"/>
                  </a:lnTo>
                  <a:lnTo>
                    <a:pt x="4321492" y="167640"/>
                  </a:lnTo>
                  <a:lnTo>
                    <a:pt x="4318876" y="161290"/>
                  </a:lnTo>
                  <a:lnTo>
                    <a:pt x="4307764" y="151130"/>
                  </a:lnTo>
                  <a:lnTo>
                    <a:pt x="4302239" y="148348"/>
                  </a:lnTo>
                  <a:lnTo>
                    <a:pt x="4302239" y="175260"/>
                  </a:lnTo>
                  <a:lnTo>
                    <a:pt x="4302239" y="407670"/>
                  </a:lnTo>
                  <a:lnTo>
                    <a:pt x="4301185" y="410210"/>
                  </a:lnTo>
                  <a:lnTo>
                    <a:pt x="4297477" y="414020"/>
                  </a:lnTo>
                  <a:lnTo>
                    <a:pt x="4128744" y="414020"/>
                  </a:lnTo>
                  <a:lnTo>
                    <a:pt x="4124312" y="410210"/>
                  </a:lnTo>
                  <a:lnTo>
                    <a:pt x="4124312" y="364490"/>
                  </a:lnTo>
                  <a:lnTo>
                    <a:pt x="4124312" y="207010"/>
                  </a:lnTo>
                  <a:lnTo>
                    <a:pt x="4124312" y="171450"/>
                  </a:lnTo>
                  <a:lnTo>
                    <a:pt x="4128744" y="167640"/>
                  </a:lnTo>
                  <a:lnTo>
                    <a:pt x="4294975" y="167640"/>
                  </a:lnTo>
                  <a:lnTo>
                    <a:pt x="4297477" y="168910"/>
                  </a:lnTo>
                  <a:lnTo>
                    <a:pt x="4301185" y="172720"/>
                  </a:lnTo>
                  <a:lnTo>
                    <a:pt x="4302239" y="175260"/>
                  </a:lnTo>
                  <a:lnTo>
                    <a:pt x="4302239" y="148348"/>
                  </a:lnTo>
                  <a:lnTo>
                    <a:pt x="4300220" y="147320"/>
                  </a:lnTo>
                  <a:lnTo>
                    <a:pt x="4126344" y="147320"/>
                  </a:lnTo>
                  <a:lnTo>
                    <a:pt x="4118800" y="151130"/>
                  </a:lnTo>
                  <a:lnTo>
                    <a:pt x="4107675" y="161290"/>
                  </a:lnTo>
                  <a:lnTo>
                    <a:pt x="4104551" y="168910"/>
                  </a:lnTo>
                  <a:lnTo>
                    <a:pt x="4104551" y="205740"/>
                  </a:lnTo>
                  <a:lnTo>
                    <a:pt x="4015676" y="207010"/>
                  </a:lnTo>
                  <a:lnTo>
                    <a:pt x="4013047" y="207010"/>
                  </a:lnTo>
                  <a:lnTo>
                    <a:pt x="4010520" y="205740"/>
                  </a:lnTo>
                  <a:lnTo>
                    <a:pt x="4008615" y="204470"/>
                  </a:lnTo>
                  <a:lnTo>
                    <a:pt x="4006748" y="201930"/>
                  </a:lnTo>
                  <a:lnTo>
                    <a:pt x="4005694" y="199390"/>
                  </a:lnTo>
                  <a:lnTo>
                    <a:pt x="4005719" y="167640"/>
                  </a:lnTo>
                  <a:lnTo>
                    <a:pt x="4087406" y="167640"/>
                  </a:lnTo>
                  <a:lnTo>
                    <a:pt x="4089920" y="166370"/>
                  </a:lnTo>
                  <a:lnTo>
                    <a:pt x="4093629" y="162560"/>
                  </a:lnTo>
                  <a:lnTo>
                    <a:pt x="4094670" y="160020"/>
                  </a:lnTo>
                  <a:lnTo>
                    <a:pt x="4094670" y="147320"/>
                  </a:lnTo>
                  <a:lnTo>
                    <a:pt x="4094670" y="78740"/>
                  </a:lnTo>
                  <a:lnTo>
                    <a:pt x="4094670" y="58420"/>
                  </a:lnTo>
                  <a:lnTo>
                    <a:pt x="4094670" y="6350"/>
                  </a:lnTo>
                  <a:lnTo>
                    <a:pt x="4093629" y="3810"/>
                  </a:lnTo>
                  <a:lnTo>
                    <a:pt x="4089920" y="0"/>
                  </a:lnTo>
                  <a:lnTo>
                    <a:pt x="4074896" y="0"/>
                  </a:lnTo>
                  <a:lnTo>
                    <a:pt x="4074896" y="19050"/>
                  </a:lnTo>
                  <a:lnTo>
                    <a:pt x="4074896" y="58420"/>
                  </a:lnTo>
                  <a:lnTo>
                    <a:pt x="4074896" y="78740"/>
                  </a:lnTo>
                  <a:lnTo>
                    <a:pt x="4074896" y="147320"/>
                  </a:lnTo>
                  <a:lnTo>
                    <a:pt x="3936504" y="147320"/>
                  </a:lnTo>
                  <a:lnTo>
                    <a:pt x="3936504" y="78740"/>
                  </a:lnTo>
                  <a:lnTo>
                    <a:pt x="4074896" y="78740"/>
                  </a:lnTo>
                  <a:lnTo>
                    <a:pt x="4074896" y="58420"/>
                  </a:lnTo>
                  <a:lnTo>
                    <a:pt x="3936504" y="58420"/>
                  </a:lnTo>
                  <a:lnTo>
                    <a:pt x="3936504" y="39370"/>
                  </a:lnTo>
                  <a:lnTo>
                    <a:pt x="4018203" y="39370"/>
                  </a:lnTo>
                  <a:lnTo>
                    <a:pt x="4020718" y="38100"/>
                  </a:lnTo>
                  <a:lnTo>
                    <a:pt x="4039438" y="19050"/>
                  </a:lnTo>
                  <a:lnTo>
                    <a:pt x="4074896" y="19050"/>
                  </a:lnTo>
                  <a:lnTo>
                    <a:pt x="4074896" y="0"/>
                  </a:lnTo>
                  <a:lnTo>
                    <a:pt x="4030218" y="0"/>
                  </a:lnTo>
                  <a:lnTo>
                    <a:pt x="4011498" y="19050"/>
                  </a:lnTo>
                  <a:lnTo>
                    <a:pt x="3921175" y="19050"/>
                  </a:lnTo>
                  <a:lnTo>
                    <a:pt x="3916743" y="24130"/>
                  </a:lnTo>
                  <a:lnTo>
                    <a:pt x="3916743" y="160020"/>
                  </a:lnTo>
                  <a:lnTo>
                    <a:pt x="3917785" y="162560"/>
                  </a:lnTo>
                  <a:lnTo>
                    <a:pt x="3921493" y="166370"/>
                  </a:lnTo>
                  <a:lnTo>
                    <a:pt x="3924008" y="167640"/>
                  </a:lnTo>
                  <a:lnTo>
                    <a:pt x="3985933" y="167640"/>
                  </a:lnTo>
                  <a:lnTo>
                    <a:pt x="3985933" y="204470"/>
                  </a:lnTo>
                  <a:lnTo>
                    <a:pt x="3989070" y="212090"/>
                  </a:lnTo>
                  <a:lnTo>
                    <a:pt x="4000182" y="223520"/>
                  </a:lnTo>
                  <a:lnTo>
                    <a:pt x="4007726" y="226060"/>
                  </a:lnTo>
                  <a:lnTo>
                    <a:pt x="4104551" y="226060"/>
                  </a:lnTo>
                  <a:lnTo>
                    <a:pt x="4104551" y="345440"/>
                  </a:lnTo>
                  <a:lnTo>
                    <a:pt x="4007726" y="345440"/>
                  </a:lnTo>
                  <a:lnTo>
                    <a:pt x="4000182" y="347980"/>
                  </a:lnTo>
                  <a:lnTo>
                    <a:pt x="3989070" y="359410"/>
                  </a:lnTo>
                  <a:lnTo>
                    <a:pt x="3985933" y="367030"/>
                  </a:lnTo>
                  <a:lnTo>
                    <a:pt x="3985933" y="434340"/>
                  </a:lnTo>
                  <a:lnTo>
                    <a:pt x="3938524" y="434340"/>
                  </a:lnTo>
                  <a:lnTo>
                    <a:pt x="3930993" y="436880"/>
                  </a:lnTo>
                  <a:lnTo>
                    <a:pt x="3919867" y="448310"/>
                  </a:lnTo>
                  <a:lnTo>
                    <a:pt x="3916743" y="455930"/>
                  </a:lnTo>
                  <a:lnTo>
                    <a:pt x="3916743" y="530860"/>
                  </a:lnTo>
                  <a:lnTo>
                    <a:pt x="3919867" y="538480"/>
                  </a:lnTo>
                  <a:lnTo>
                    <a:pt x="3930993" y="549910"/>
                  </a:lnTo>
                  <a:lnTo>
                    <a:pt x="3938524" y="552450"/>
                  </a:lnTo>
                  <a:lnTo>
                    <a:pt x="3966159" y="552450"/>
                  </a:lnTo>
                  <a:lnTo>
                    <a:pt x="3966159" y="572770"/>
                  </a:lnTo>
                  <a:lnTo>
                    <a:pt x="3946398" y="572770"/>
                  </a:lnTo>
                  <a:lnTo>
                    <a:pt x="3946398" y="591820"/>
                  </a:lnTo>
                  <a:lnTo>
                    <a:pt x="4045242" y="591820"/>
                  </a:lnTo>
                  <a:lnTo>
                    <a:pt x="4045242" y="572770"/>
                  </a:lnTo>
                  <a:lnTo>
                    <a:pt x="4025468" y="572770"/>
                  </a:lnTo>
                  <a:lnTo>
                    <a:pt x="4025468" y="552450"/>
                  </a:lnTo>
                  <a:lnTo>
                    <a:pt x="4053103" y="552450"/>
                  </a:lnTo>
                  <a:lnTo>
                    <a:pt x="4060660" y="549910"/>
                  </a:lnTo>
                  <a:lnTo>
                    <a:pt x="4071772" y="538480"/>
                  </a:lnTo>
                  <a:lnTo>
                    <a:pt x="4073855" y="533400"/>
                  </a:lnTo>
                  <a:lnTo>
                    <a:pt x="4074896" y="530860"/>
                  </a:lnTo>
                  <a:lnTo>
                    <a:pt x="4074896" y="523240"/>
                  </a:lnTo>
                  <a:lnTo>
                    <a:pt x="4074896" y="502920"/>
                  </a:lnTo>
                  <a:lnTo>
                    <a:pt x="4074896" y="455930"/>
                  </a:lnTo>
                  <a:lnTo>
                    <a:pt x="4074376" y="454660"/>
                  </a:lnTo>
                  <a:lnTo>
                    <a:pt x="4071772" y="448310"/>
                  </a:lnTo>
                  <a:lnTo>
                    <a:pt x="4060660" y="436880"/>
                  </a:lnTo>
                  <a:lnTo>
                    <a:pt x="4055122" y="435025"/>
                  </a:lnTo>
                  <a:lnTo>
                    <a:pt x="4055122" y="461010"/>
                  </a:lnTo>
                  <a:lnTo>
                    <a:pt x="4055122" y="502920"/>
                  </a:lnTo>
                  <a:lnTo>
                    <a:pt x="4055122" y="523240"/>
                  </a:lnTo>
                  <a:lnTo>
                    <a:pt x="4055122" y="525780"/>
                  </a:lnTo>
                  <a:lnTo>
                    <a:pt x="4054081" y="528320"/>
                  </a:lnTo>
                  <a:lnTo>
                    <a:pt x="4050373" y="532130"/>
                  </a:lnTo>
                  <a:lnTo>
                    <a:pt x="4047858" y="533400"/>
                  </a:lnTo>
                  <a:lnTo>
                    <a:pt x="4005694" y="533400"/>
                  </a:lnTo>
                  <a:lnTo>
                    <a:pt x="4005694" y="552450"/>
                  </a:lnTo>
                  <a:lnTo>
                    <a:pt x="4005694" y="572770"/>
                  </a:lnTo>
                  <a:lnTo>
                    <a:pt x="3985933" y="572770"/>
                  </a:lnTo>
                  <a:lnTo>
                    <a:pt x="3985933" y="552450"/>
                  </a:lnTo>
                  <a:lnTo>
                    <a:pt x="4005694" y="552450"/>
                  </a:lnTo>
                  <a:lnTo>
                    <a:pt x="4005694" y="533400"/>
                  </a:lnTo>
                  <a:lnTo>
                    <a:pt x="3940937" y="533400"/>
                  </a:lnTo>
                  <a:lnTo>
                    <a:pt x="3936504" y="528320"/>
                  </a:lnTo>
                  <a:lnTo>
                    <a:pt x="3936504" y="523240"/>
                  </a:lnTo>
                  <a:lnTo>
                    <a:pt x="4055122" y="523240"/>
                  </a:lnTo>
                  <a:lnTo>
                    <a:pt x="4055122" y="502920"/>
                  </a:lnTo>
                  <a:lnTo>
                    <a:pt x="3936504" y="502920"/>
                  </a:lnTo>
                  <a:lnTo>
                    <a:pt x="3936504" y="458470"/>
                  </a:lnTo>
                  <a:lnTo>
                    <a:pt x="3940937" y="454660"/>
                  </a:lnTo>
                  <a:lnTo>
                    <a:pt x="4050373" y="454660"/>
                  </a:lnTo>
                  <a:lnTo>
                    <a:pt x="4054081" y="458470"/>
                  </a:lnTo>
                  <a:lnTo>
                    <a:pt x="4055122" y="461010"/>
                  </a:lnTo>
                  <a:lnTo>
                    <a:pt x="4055122" y="435025"/>
                  </a:lnTo>
                  <a:lnTo>
                    <a:pt x="4053103" y="434340"/>
                  </a:lnTo>
                  <a:lnTo>
                    <a:pt x="4005707" y="434340"/>
                  </a:lnTo>
                  <a:lnTo>
                    <a:pt x="4005707" y="369570"/>
                  </a:lnTo>
                  <a:lnTo>
                    <a:pt x="4010139" y="364490"/>
                  </a:lnTo>
                  <a:lnTo>
                    <a:pt x="4104551" y="364490"/>
                  </a:lnTo>
                  <a:lnTo>
                    <a:pt x="4104551" y="412750"/>
                  </a:lnTo>
                  <a:lnTo>
                    <a:pt x="4107675" y="420370"/>
                  </a:lnTo>
                  <a:lnTo>
                    <a:pt x="4118800" y="431800"/>
                  </a:lnTo>
                  <a:lnTo>
                    <a:pt x="4126344" y="434340"/>
                  </a:lnTo>
                  <a:lnTo>
                    <a:pt x="4300220" y="434340"/>
                  </a:lnTo>
                  <a:lnTo>
                    <a:pt x="4307764" y="431800"/>
                  </a:lnTo>
                  <a:lnTo>
                    <a:pt x="4318876" y="420370"/>
                  </a:lnTo>
                  <a:lnTo>
                    <a:pt x="4321492" y="414020"/>
                  </a:lnTo>
                  <a:lnTo>
                    <a:pt x="4322013" y="412750"/>
                  </a:lnTo>
                  <a:lnTo>
                    <a:pt x="4322013" y="364490"/>
                  </a:lnTo>
                  <a:lnTo>
                    <a:pt x="4403699" y="364490"/>
                  </a:lnTo>
                  <a:lnTo>
                    <a:pt x="4406214" y="365760"/>
                  </a:lnTo>
                  <a:lnTo>
                    <a:pt x="4409922" y="369570"/>
                  </a:lnTo>
                  <a:lnTo>
                    <a:pt x="4410964" y="372110"/>
                  </a:lnTo>
                  <a:lnTo>
                    <a:pt x="4410964" y="394970"/>
                  </a:lnTo>
                  <a:lnTo>
                    <a:pt x="4346206" y="394970"/>
                  </a:lnTo>
                  <a:lnTo>
                    <a:pt x="4341774" y="398780"/>
                  </a:lnTo>
                  <a:lnTo>
                    <a:pt x="4341774" y="585470"/>
                  </a:lnTo>
                  <a:lnTo>
                    <a:pt x="4342816" y="588010"/>
                  </a:lnTo>
                  <a:lnTo>
                    <a:pt x="4346524" y="591820"/>
                  </a:lnTo>
                  <a:lnTo>
                    <a:pt x="4505071" y="591820"/>
                  </a:lnTo>
                  <a:lnTo>
                    <a:pt x="4508766" y="588010"/>
                  </a:lnTo>
                  <a:lnTo>
                    <a:pt x="4509821" y="585470"/>
                  </a:lnTo>
                  <a:lnTo>
                    <a:pt x="4509821" y="572770"/>
                  </a:lnTo>
                  <a:lnTo>
                    <a:pt x="4509821" y="444500"/>
                  </a:lnTo>
                  <a:lnTo>
                    <a:pt x="4509821" y="441960"/>
                  </a:lnTo>
                  <a:close/>
                </a:path>
                <a:path w="8582660" h="591820">
                  <a:moveTo>
                    <a:pt x="8322932" y="399630"/>
                  </a:moveTo>
                  <a:lnTo>
                    <a:pt x="8168602" y="399630"/>
                  </a:lnTo>
                  <a:lnTo>
                    <a:pt x="8160880" y="401154"/>
                  </a:lnTo>
                  <a:lnTo>
                    <a:pt x="8154721" y="405269"/>
                  </a:lnTo>
                  <a:lnTo>
                    <a:pt x="8150644" y="411314"/>
                  </a:lnTo>
                  <a:lnTo>
                    <a:pt x="8149171" y="418630"/>
                  </a:lnTo>
                  <a:lnTo>
                    <a:pt x="8150644" y="426173"/>
                  </a:lnTo>
                  <a:lnTo>
                    <a:pt x="8154721" y="432193"/>
                  </a:lnTo>
                  <a:lnTo>
                    <a:pt x="8160880" y="436168"/>
                  </a:lnTo>
                  <a:lnTo>
                    <a:pt x="8168589" y="437616"/>
                  </a:lnTo>
                  <a:lnTo>
                    <a:pt x="8314055" y="437616"/>
                  </a:lnTo>
                  <a:lnTo>
                    <a:pt x="8321827" y="403974"/>
                  </a:lnTo>
                  <a:lnTo>
                    <a:pt x="8322373" y="402348"/>
                  </a:lnTo>
                  <a:lnTo>
                    <a:pt x="8322373" y="400723"/>
                  </a:lnTo>
                  <a:lnTo>
                    <a:pt x="8322932" y="399630"/>
                  </a:lnTo>
                  <a:close/>
                </a:path>
                <a:path w="8582660" h="591820">
                  <a:moveTo>
                    <a:pt x="8365122" y="323684"/>
                  </a:moveTo>
                  <a:lnTo>
                    <a:pt x="8363572" y="316369"/>
                  </a:lnTo>
                  <a:lnTo>
                    <a:pt x="8359368" y="310324"/>
                  </a:lnTo>
                  <a:lnTo>
                    <a:pt x="8353184" y="306209"/>
                  </a:lnTo>
                  <a:lnTo>
                    <a:pt x="8345691" y="304698"/>
                  </a:lnTo>
                  <a:lnTo>
                    <a:pt x="8168602" y="304698"/>
                  </a:lnTo>
                  <a:lnTo>
                    <a:pt x="8161109" y="306209"/>
                  </a:lnTo>
                  <a:lnTo>
                    <a:pt x="8154937" y="310324"/>
                  </a:lnTo>
                  <a:lnTo>
                    <a:pt x="8150720" y="316369"/>
                  </a:lnTo>
                  <a:lnTo>
                    <a:pt x="8149171" y="323684"/>
                  </a:lnTo>
                  <a:lnTo>
                    <a:pt x="8150720" y="331000"/>
                  </a:lnTo>
                  <a:lnTo>
                    <a:pt x="8154937" y="337045"/>
                  </a:lnTo>
                  <a:lnTo>
                    <a:pt x="8161109" y="341160"/>
                  </a:lnTo>
                  <a:lnTo>
                    <a:pt x="8168602" y="342671"/>
                  </a:lnTo>
                  <a:lnTo>
                    <a:pt x="8345691" y="342671"/>
                  </a:lnTo>
                  <a:lnTo>
                    <a:pt x="8353184" y="341160"/>
                  </a:lnTo>
                  <a:lnTo>
                    <a:pt x="8359368" y="337045"/>
                  </a:lnTo>
                  <a:lnTo>
                    <a:pt x="8363572" y="331000"/>
                  </a:lnTo>
                  <a:lnTo>
                    <a:pt x="8365122" y="323684"/>
                  </a:lnTo>
                  <a:close/>
                </a:path>
                <a:path w="8582660" h="591820">
                  <a:moveTo>
                    <a:pt x="8365122" y="228739"/>
                  </a:moveTo>
                  <a:lnTo>
                    <a:pt x="8363559" y="221424"/>
                  </a:lnTo>
                  <a:lnTo>
                    <a:pt x="8359356" y="215379"/>
                  </a:lnTo>
                  <a:lnTo>
                    <a:pt x="8353171" y="211264"/>
                  </a:lnTo>
                  <a:lnTo>
                    <a:pt x="8345691" y="209740"/>
                  </a:lnTo>
                  <a:lnTo>
                    <a:pt x="8168589" y="209740"/>
                  </a:lnTo>
                  <a:lnTo>
                    <a:pt x="8161109" y="211264"/>
                  </a:lnTo>
                  <a:lnTo>
                    <a:pt x="8154924" y="215366"/>
                  </a:lnTo>
                  <a:lnTo>
                    <a:pt x="8150720" y="221411"/>
                  </a:lnTo>
                  <a:lnTo>
                    <a:pt x="8149158" y="228727"/>
                  </a:lnTo>
                  <a:lnTo>
                    <a:pt x="8150631" y="236042"/>
                  </a:lnTo>
                  <a:lnTo>
                    <a:pt x="8154708" y="242087"/>
                  </a:lnTo>
                  <a:lnTo>
                    <a:pt x="8160867" y="246202"/>
                  </a:lnTo>
                  <a:lnTo>
                    <a:pt x="8168589" y="247726"/>
                  </a:lnTo>
                  <a:lnTo>
                    <a:pt x="8345691" y="247726"/>
                  </a:lnTo>
                  <a:lnTo>
                    <a:pt x="8353171" y="246202"/>
                  </a:lnTo>
                  <a:lnTo>
                    <a:pt x="8359356" y="242087"/>
                  </a:lnTo>
                  <a:lnTo>
                    <a:pt x="8363559" y="236054"/>
                  </a:lnTo>
                  <a:lnTo>
                    <a:pt x="8365122" y="228739"/>
                  </a:lnTo>
                  <a:close/>
                </a:path>
                <a:path w="8582660" h="591820">
                  <a:moveTo>
                    <a:pt x="8412302" y="438708"/>
                  </a:moveTo>
                  <a:lnTo>
                    <a:pt x="8365109" y="392582"/>
                  </a:lnTo>
                  <a:lnTo>
                    <a:pt x="8350682" y="406692"/>
                  </a:lnTo>
                  <a:lnTo>
                    <a:pt x="8350136" y="407771"/>
                  </a:lnTo>
                  <a:lnTo>
                    <a:pt x="8337918" y="459320"/>
                  </a:lnTo>
                  <a:lnTo>
                    <a:pt x="8344573" y="465289"/>
                  </a:lnTo>
                  <a:lnTo>
                    <a:pt x="8351799" y="463664"/>
                  </a:lnTo>
                  <a:lnTo>
                    <a:pt x="8394535" y="454431"/>
                  </a:lnTo>
                  <a:lnTo>
                    <a:pt x="8396211" y="453898"/>
                  </a:lnTo>
                  <a:lnTo>
                    <a:pt x="8399539" y="451726"/>
                  </a:lnTo>
                  <a:lnTo>
                    <a:pt x="8412302" y="438708"/>
                  </a:lnTo>
                  <a:close/>
                </a:path>
                <a:path w="8582660" h="591820">
                  <a:moveTo>
                    <a:pt x="8461172" y="107734"/>
                  </a:moveTo>
                  <a:lnTo>
                    <a:pt x="8458911" y="96596"/>
                  </a:lnTo>
                  <a:lnTo>
                    <a:pt x="8452701" y="87452"/>
                  </a:lnTo>
                  <a:lnTo>
                    <a:pt x="8443366" y="81254"/>
                  </a:lnTo>
                  <a:lnTo>
                    <a:pt x="8431746" y="78968"/>
                  </a:lnTo>
                  <a:lnTo>
                    <a:pt x="8371230" y="78968"/>
                  </a:lnTo>
                  <a:lnTo>
                    <a:pt x="8371230" y="62687"/>
                  </a:lnTo>
                  <a:lnTo>
                    <a:pt x="8369668" y="55372"/>
                  </a:lnTo>
                  <a:lnTo>
                    <a:pt x="8365464" y="49339"/>
                  </a:lnTo>
                  <a:lnTo>
                    <a:pt x="8359280" y="45224"/>
                  </a:lnTo>
                  <a:lnTo>
                    <a:pt x="8351799" y="43700"/>
                  </a:lnTo>
                  <a:lnTo>
                    <a:pt x="8344306" y="45224"/>
                  </a:lnTo>
                  <a:lnTo>
                    <a:pt x="8338134" y="49339"/>
                  </a:lnTo>
                  <a:lnTo>
                    <a:pt x="8333918" y="55372"/>
                  </a:lnTo>
                  <a:lnTo>
                    <a:pt x="8332368" y="62687"/>
                  </a:lnTo>
                  <a:lnTo>
                    <a:pt x="8332368" y="78968"/>
                  </a:lnTo>
                  <a:lnTo>
                    <a:pt x="8276298" y="78968"/>
                  </a:lnTo>
                  <a:lnTo>
                    <a:pt x="8276298" y="62687"/>
                  </a:lnTo>
                  <a:lnTo>
                    <a:pt x="8274748" y="55372"/>
                  </a:lnTo>
                  <a:lnTo>
                    <a:pt x="8270532" y="49339"/>
                  </a:lnTo>
                  <a:lnTo>
                    <a:pt x="8264360" y="45224"/>
                  </a:lnTo>
                  <a:lnTo>
                    <a:pt x="8256867" y="43700"/>
                  </a:lnTo>
                  <a:lnTo>
                    <a:pt x="8249386" y="45224"/>
                  </a:lnTo>
                  <a:lnTo>
                    <a:pt x="8243202" y="49339"/>
                  </a:lnTo>
                  <a:lnTo>
                    <a:pt x="8238998" y="55372"/>
                  </a:lnTo>
                  <a:lnTo>
                    <a:pt x="8237436" y="62687"/>
                  </a:lnTo>
                  <a:lnTo>
                    <a:pt x="8237436" y="78968"/>
                  </a:lnTo>
                  <a:lnTo>
                    <a:pt x="8181365" y="78968"/>
                  </a:lnTo>
                  <a:lnTo>
                    <a:pt x="8181365" y="62687"/>
                  </a:lnTo>
                  <a:lnTo>
                    <a:pt x="8179803" y="55372"/>
                  </a:lnTo>
                  <a:lnTo>
                    <a:pt x="8175599" y="49339"/>
                  </a:lnTo>
                  <a:lnTo>
                    <a:pt x="8169415" y="45224"/>
                  </a:lnTo>
                  <a:lnTo>
                    <a:pt x="8161934" y="43700"/>
                  </a:lnTo>
                  <a:lnTo>
                    <a:pt x="8154441" y="45224"/>
                  </a:lnTo>
                  <a:lnTo>
                    <a:pt x="8148256" y="49339"/>
                  </a:lnTo>
                  <a:lnTo>
                    <a:pt x="8144053" y="55372"/>
                  </a:lnTo>
                  <a:lnTo>
                    <a:pt x="8142503" y="62687"/>
                  </a:lnTo>
                  <a:lnTo>
                    <a:pt x="8142503" y="78968"/>
                  </a:lnTo>
                  <a:lnTo>
                    <a:pt x="8083093" y="78968"/>
                  </a:lnTo>
                  <a:lnTo>
                    <a:pt x="8071701" y="81178"/>
                  </a:lnTo>
                  <a:lnTo>
                    <a:pt x="8062341" y="87249"/>
                  </a:lnTo>
                  <a:lnTo>
                    <a:pt x="8056004" y="96367"/>
                  </a:lnTo>
                  <a:lnTo>
                    <a:pt x="8053667" y="107734"/>
                  </a:lnTo>
                  <a:lnTo>
                    <a:pt x="8053667" y="512483"/>
                  </a:lnTo>
                  <a:lnTo>
                    <a:pt x="8055927" y="523621"/>
                  </a:lnTo>
                  <a:lnTo>
                    <a:pt x="8062138" y="532765"/>
                  </a:lnTo>
                  <a:lnTo>
                    <a:pt x="8071472" y="538962"/>
                  </a:lnTo>
                  <a:lnTo>
                    <a:pt x="8083093" y="541248"/>
                  </a:lnTo>
                  <a:lnTo>
                    <a:pt x="8431187" y="541248"/>
                  </a:lnTo>
                  <a:lnTo>
                    <a:pt x="8442579" y="538962"/>
                  </a:lnTo>
                  <a:lnTo>
                    <a:pt x="8451939" y="532765"/>
                  </a:lnTo>
                  <a:lnTo>
                    <a:pt x="8458276" y="523621"/>
                  </a:lnTo>
                  <a:lnTo>
                    <a:pt x="8460613" y="512483"/>
                  </a:lnTo>
                  <a:lnTo>
                    <a:pt x="8460613" y="431634"/>
                  </a:lnTo>
                  <a:lnTo>
                    <a:pt x="8421751" y="469620"/>
                  </a:lnTo>
                  <a:lnTo>
                    <a:pt x="8421751" y="503262"/>
                  </a:lnTo>
                  <a:lnTo>
                    <a:pt x="8421192" y="503275"/>
                  </a:lnTo>
                  <a:lnTo>
                    <a:pt x="8092529" y="503275"/>
                  </a:lnTo>
                  <a:lnTo>
                    <a:pt x="8092529" y="116954"/>
                  </a:lnTo>
                  <a:lnTo>
                    <a:pt x="8143062" y="116954"/>
                  </a:lnTo>
                  <a:lnTo>
                    <a:pt x="8143062" y="133223"/>
                  </a:lnTo>
                  <a:lnTo>
                    <a:pt x="8144611" y="140550"/>
                  </a:lnTo>
                  <a:lnTo>
                    <a:pt x="8148815" y="146596"/>
                  </a:lnTo>
                  <a:lnTo>
                    <a:pt x="8155000" y="150698"/>
                  </a:lnTo>
                  <a:lnTo>
                    <a:pt x="8162493" y="152222"/>
                  </a:lnTo>
                  <a:lnTo>
                    <a:pt x="8169973" y="150698"/>
                  </a:lnTo>
                  <a:lnTo>
                    <a:pt x="8176158" y="146596"/>
                  </a:lnTo>
                  <a:lnTo>
                    <a:pt x="8180362" y="140550"/>
                  </a:lnTo>
                  <a:lnTo>
                    <a:pt x="8181924" y="133223"/>
                  </a:lnTo>
                  <a:lnTo>
                    <a:pt x="8181924" y="116954"/>
                  </a:lnTo>
                  <a:lnTo>
                    <a:pt x="8237995" y="116954"/>
                  </a:lnTo>
                  <a:lnTo>
                    <a:pt x="8237995" y="133223"/>
                  </a:lnTo>
                  <a:lnTo>
                    <a:pt x="8239544" y="140550"/>
                  </a:lnTo>
                  <a:lnTo>
                    <a:pt x="8243748" y="146596"/>
                  </a:lnTo>
                  <a:lnTo>
                    <a:pt x="8249933" y="150698"/>
                  </a:lnTo>
                  <a:lnTo>
                    <a:pt x="8257413" y="152222"/>
                  </a:lnTo>
                  <a:lnTo>
                    <a:pt x="8264906" y="150698"/>
                  </a:lnTo>
                  <a:lnTo>
                    <a:pt x="8271091" y="146596"/>
                  </a:lnTo>
                  <a:lnTo>
                    <a:pt x="8275294" y="140550"/>
                  </a:lnTo>
                  <a:lnTo>
                    <a:pt x="8276844" y="133223"/>
                  </a:lnTo>
                  <a:lnTo>
                    <a:pt x="8276844" y="116954"/>
                  </a:lnTo>
                  <a:lnTo>
                    <a:pt x="8332914" y="116954"/>
                  </a:lnTo>
                  <a:lnTo>
                    <a:pt x="8332914" y="133223"/>
                  </a:lnTo>
                  <a:lnTo>
                    <a:pt x="8334476" y="140550"/>
                  </a:lnTo>
                  <a:lnTo>
                    <a:pt x="8338680" y="146596"/>
                  </a:lnTo>
                  <a:lnTo>
                    <a:pt x="8344865" y="150698"/>
                  </a:lnTo>
                  <a:lnTo>
                    <a:pt x="8352345" y="152222"/>
                  </a:lnTo>
                  <a:lnTo>
                    <a:pt x="8359838" y="150698"/>
                  </a:lnTo>
                  <a:lnTo>
                    <a:pt x="8366011" y="146596"/>
                  </a:lnTo>
                  <a:lnTo>
                    <a:pt x="8370227" y="140550"/>
                  </a:lnTo>
                  <a:lnTo>
                    <a:pt x="8371776" y="133223"/>
                  </a:lnTo>
                  <a:lnTo>
                    <a:pt x="8371776" y="116954"/>
                  </a:lnTo>
                  <a:lnTo>
                    <a:pt x="8422297" y="116954"/>
                  </a:lnTo>
                  <a:lnTo>
                    <a:pt x="8422297" y="298716"/>
                  </a:lnTo>
                  <a:lnTo>
                    <a:pt x="8461172" y="260743"/>
                  </a:lnTo>
                  <a:lnTo>
                    <a:pt x="8461172" y="107734"/>
                  </a:lnTo>
                  <a:close/>
                </a:path>
                <a:path w="8582660" h="591820">
                  <a:moveTo>
                    <a:pt x="8539455" y="314464"/>
                  </a:moveTo>
                  <a:lnTo>
                    <a:pt x="8492820" y="268338"/>
                  </a:lnTo>
                  <a:lnTo>
                    <a:pt x="8381784" y="376859"/>
                  </a:lnTo>
                  <a:lnTo>
                    <a:pt x="8428418" y="422973"/>
                  </a:lnTo>
                  <a:lnTo>
                    <a:pt x="8539455" y="314464"/>
                  </a:lnTo>
                  <a:close/>
                </a:path>
                <a:path w="8582660" h="591820">
                  <a:moveTo>
                    <a:pt x="8582203" y="267246"/>
                  </a:moveTo>
                  <a:lnTo>
                    <a:pt x="8577758" y="263448"/>
                  </a:lnTo>
                  <a:lnTo>
                    <a:pt x="8545004" y="230898"/>
                  </a:lnTo>
                  <a:lnTo>
                    <a:pt x="8540559" y="227101"/>
                  </a:lnTo>
                  <a:lnTo>
                    <a:pt x="8534451" y="227101"/>
                  </a:lnTo>
                  <a:lnTo>
                    <a:pt x="8508365" y="252603"/>
                  </a:lnTo>
                  <a:lnTo>
                    <a:pt x="8555558" y="298729"/>
                  </a:lnTo>
                  <a:lnTo>
                    <a:pt x="8577758" y="277012"/>
                  </a:lnTo>
                  <a:lnTo>
                    <a:pt x="8582203" y="273215"/>
                  </a:lnTo>
                  <a:lnTo>
                    <a:pt x="8582203" y="267246"/>
                  </a:lnTo>
                  <a:close/>
                </a:path>
              </a:pathLst>
            </a:custGeom>
            <a:solidFill>
              <a:srgbClr val="27A7D2"/>
            </a:solidFill>
          </p:spPr>
          <p:txBody>
            <a:bodyPr wrap="square" lIns="0" tIns="0" rIns="0" bIns="0" rtlCol="0" anchor="t"/>
            <a:lstStyle/>
            <a:p>
              <a:endParaRPr lang="en-US" sz="1200">
                <a:latin typeface="Plus Jakarta Sans" pitchFamily="2" charset="77"/>
                <a:cs typeface="Plus Jakarta Sans" pitchFamily="2" charset="77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64174" y="3821533"/>
            <a:ext cx="3559640" cy="279414"/>
          </a:xfrm>
          <a:prstGeom prst="rect">
            <a:avLst/>
          </a:prstGeom>
        </p:spPr>
        <p:txBody>
          <a:bodyPr vert="horz" wrap="square" lIns="0" tIns="10012" rIns="0" bIns="0" rtlCol="0" anchor="t">
            <a:spAutoFit/>
          </a:bodyPr>
          <a:lstStyle/>
          <a:p>
            <a:pPr marL="7620">
              <a:spcBef>
                <a:spcPts val="79"/>
              </a:spcBef>
            </a:pPr>
            <a:r>
              <a:rPr lang="en-US" sz="1750" b="1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WHAT WE UNCOVERED...</a:t>
            </a:r>
            <a:endParaRPr lang="en-US" sz="175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07078" y="1165721"/>
            <a:ext cx="3286710" cy="1441848"/>
          </a:xfrm>
          <a:prstGeom prst="rect">
            <a:avLst/>
          </a:prstGeom>
        </p:spPr>
        <p:txBody>
          <a:bodyPr vert="horz" wrap="square" lIns="0" tIns="10012" rIns="0" bIns="0" rtlCol="0" anchor="t">
            <a:spAutoFit/>
          </a:bodyPr>
          <a:lstStyle/>
          <a:p>
            <a:pPr marL="8255">
              <a:spcBef>
                <a:spcPts val="79"/>
              </a:spcBef>
            </a:pPr>
            <a:r>
              <a:rPr lang="en-US" b="1">
                <a:solidFill>
                  <a:srgbClr val="0BA8D3"/>
                </a:solidFill>
                <a:latin typeface="Plus Jakarta Sans" pitchFamily="2" charset="77"/>
                <a:cs typeface="Plus Jakarta Sans" pitchFamily="2" charset="77"/>
              </a:rPr>
              <a:t>THE DIRTY SECRET</a:t>
            </a:r>
            <a:endParaRPr lang="en-US">
              <a:solidFill>
                <a:srgbClr val="0BA8D3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7620" marR="2540">
              <a:lnSpc>
                <a:spcPct val="121500"/>
              </a:lnSpc>
              <a:spcBef>
                <a:spcPts val="1009"/>
              </a:spcBef>
            </a:pPr>
            <a:r>
              <a:rPr lang="en-US" sz="1400" b="1">
                <a:solidFill>
                  <a:srgbClr val="FFFFFF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Enterprise Information Management  Platforms and Data Warehouses have  repeatedly failed to deliver on their promise.</a:t>
            </a:r>
            <a:endParaRPr lang="en-US" sz="1400">
              <a:latin typeface="Plus Jakarta Sans" pitchFamily="2" charset="77"/>
              <a:ea typeface="Cambria"/>
              <a:cs typeface="Plus Jakarta Sans" pitchFamily="2" charset="77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883550" y="1068695"/>
            <a:ext cx="3574867" cy="464175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620">
              <a:lnSpc>
                <a:spcPct val="100000"/>
              </a:lnSpc>
              <a:spcBef>
                <a:spcPts val="55"/>
              </a:spcBef>
            </a:pPr>
            <a:r>
              <a:rPr lang="en-US" sz="295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The reality is that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883550" y="1420102"/>
            <a:ext cx="2517937" cy="131623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en-US" sz="8490" b="1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85%</a:t>
            </a:r>
            <a:endParaRPr lang="en-US" sz="849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83550" y="2575499"/>
            <a:ext cx="4814462" cy="460969"/>
          </a:xfrm>
          <a:prstGeom prst="rect">
            <a:avLst/>
          </a:prstGeom>
        </p:spPr>
        <p:txBody>
          <a:bodyPr vert="horz" wrap="square" lIns="0" tIns="6931" rIns="0" bIns="0" rtlCol="0" anchor="t">
            <a:spAutoFit/>
          </a:bodyPr>
          <a:lstStyle/>
          <a:p>
            <a:pPr marL="7620">
              <a:spcBef>
                <a:spcPts val="55"/>
              </a:spcBef>
            </a:pPr>
            <a:r>
              <a:rPr lang="en-US" sz="2950" b="1">
                <a:solidFill>
                  <a:srgbClr val="FFFFFF"/>
                </a:solidFill>
                <a:latin typeface="Plus Jakarta Sans" pitchFamily="2" charset="77"/>
                <a:cs typeface="Plus Jakarta Sans" pitchFamily="2" charset="77"/>
              </a:rPr>
              <a:t>of Big Data Projects FAIL…</a:t>
            </a:r>
            <a:endParaRPr lang="en-US" sz="2950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45920" y="1173317"/>
            <a:ext cx="0" cy="1917622"/>
          </a:xfrm>
          <a:custGeom>
            <a:avLst/>
            <a:gdLst/>
            <a:ahLst/>
            <a:cxnLst/>
            <a:rect l="l" t="t" r="r" b="b"/>
            <a:pathLst>
              <a:path h="3162300">
                <a:moveTo>
                  <a:pt x="0" y="0"/>
                </a:moveTo>
                <a:lnTo>
                  <a:pt x="0" y="3161817"/>
                </a:lnTo>
              </a:path>
            </a:pathLst>
          </a:custGeom>
          <a:ln w="47118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38534" y="6522154"/>
            <a:ext cx="213711" cy="213711"/>
            <a:chOff x="392655" y="10755515"/>
            <a:chExt cx="352425" cy="352425"/>
          </a:xfrm>
        </p:grpSpPr>
        <p:sp>
          <p:nvSpPr>
            <p:cNvPr id="32" name="object 32"/>
            <p:cNvSpPr/>
            <p:nvPr/>
          </p:nvSpPr>
          <p:spPr>
            <a:xfrm>
              <a:off x="402235" y="10765630"/>
              <a:ext cx="331470" cy="331470"/>
            </a:xfrm>
            <a:custGeom>
              <a:avLst/>
              <a:gdLst/>
              <a:ahLst/>
              <a:cxnLst/>
              <a:rect l="l" t="t" r="r" b="b"/>
              <a:pathLst>
                <a:path w="331470" h="331470">
                  <a:moveTo>
                    <a:pt x="165638" y="0"/>
                  </a:moveTo>
                  <a:lnTo>
                    <a:pt x="121604" y="5916"/>
                  </a:lnTo>
                  <a:lnTo>
                    <a:pt x="82037" y="22614"/>
                  </a:lnTo>
                  <a:lnTo>
                    <a:pt x="48513" y="48513"/>
                  </a:lnTo>
                  <a:lnTo>
                    <a:pt x="22614" y="82037"/>
                  </a:lnTo>
                  <a:lnTo>
                    <a:pt x="5916" y="121604"/>
                  </a:lnTo>
                  <a:lnTo>
                    <a:pt x="0" y="165638"/>
                  </a:lnTo>
                  <a:lnTo>
                    <a:pt x="5916" y="209672"/>
                  </a:lnTo>
                  <a:lnTo>
                    <a:pt x="22614" y="249240"/>
                  </a:lnTo>
                  <a:lnTo>
                    <a:pt x="48513" y="282763"/>
                  </a:lnTo>
                  <a:lnTo>
                    <a:pt x="82037" y="308663"/>
                  </a:lnTo>
                  <a:lnTo>
                    <a:pt x="121604" y="325361"/>
                  </a:lnTo>
                  <a:lnTo>
                    <a:pt x="165638" y="331277"/>
                  </a:lnTo>
                  <a:lnTo>
                    <a:pt x="209672" y="325361"/>
                  </a:lnTo>
                  <a:lnTo>
                    <a:pt x="249240" y="308663"/>
                  </a:lnTo>
                  <a:lnTo>
                    <a:pt x="282763" y="282763"/>
                  </a:lnTo>
                  <a:lnTo>
                    <a:pt x="308663" y="249240"/>
                  </a:lnTo>
                  <a:lnTo>
                    <a:pt x="325361" y="209672"/>
                  </a:lnTo>
                  <a:lnTo>
                    <a:pt x="331277" y="165638"/>
                  </a:lnTo>
                  <a:lnTo>
                    <a:pt x="325361" y="121604"/>
                  </a:lnTo>
                  <a:lnTo>
                    <a:pt x="308663" y="82037"/>
                  </a:lnTo>
                  <a:lnTo>
                    <a:pt x="282763" y="48513"/>
                  </a:lnTo>
                  <a:lnTo>
                    <a:pt x="249240" y="22614"/>
                  </a:lnTo>
                  <a:lnTo>
                    <a:pt x="209672" y="5916"/>
                  </a:lnTo>
                  <a:lnTo>
                    <a:pt x="165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92655" y="10755515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176091" y="0"/>
                  </a:moveTo>
                  <a:lnTo>
                    <a:pt x="129268" y="6287"/>
                  </a:lnTo>
                  <a:lnTo>
                    <a:pt x="87200" y="24032"/>
                  </a:lnTo>
                  <a:lnTo>
                    <a:pt x="51563" y="51560"/>
                  </a:lnTo>
                  <a:lnTo>
                    <a:pt x="24034" y="87196"/>
                  </a:lnTo>
                  <a:lnTo>
                    <a:pt x="6287" y="129265"/>
                  </a:lnTo>
                  <a:lnTo>
                    <a:pt x="0" y="176091"/>
                  </a:lnTo>
                  <a:lnTo>
                    <a:pt x="6287" y="222914"/>
                  </a:lnTo>
                  <a:lnTo>
                    <a:pt x="24034" y="264982"/>
                  </a:lnTo>
                  <a:lnTo>
                    <a:pt x="51563" y="300619"/>
                  </a:lnTo>
                  <a:lnTo>
                    <a:pt x="87200" y="328148"/>
                  </a:lnTo>
                  <a:lnTo>
                    <a:pt x="129268" y="345895"/>
                  </a:lnTo>
                  <a:lnTo>
                    <a:pt x="176091" y="352182"/>
                  </a:lnTo>
                  <a:lnTo>
                    <a:pt x="222917" y="345895"/>
                  </a:lnTo>
                  <a:lnTo>
                    <a:pt x="253333" y="333063"/>
                  </a:lnTo>
                  <a:lnTo>
                    <a:pt x="196255" y="333063"/>
                  </a:lnTo>
                  <a:lnTo>
                    <a:pt x="189736" y="333021"/>
                  </a:lnTo>
                  <a:lnTo>
                    <a:pt x="183694" y="330540"/>
                  </a:lnTo>
                  <a:lnTo>
                    <a:pt x="178895" y="325788"/>
                  </a:lnTo>
                  <a:lnTo>
                    <a:pt x="174944" y="319922"/>
                  </a:lnTo>
                  <a:lnTo>
                    <a:pt x="175070" y="312273"/>
                  </a:lnTo>
                  <a:lnTo>
                    <a:pt x="179154" y="306532"/>
                  </a:lnTo>
                  <a:lnTo>
                    <a:pt x="143194" y="269685"/>
                  </a:lnTo>
                  <a:lnTo>
                    <a:pt x="92573" y="269685"/>
                  </a:lnTo>
                  <a:lnTo>
                    <a:pt x="92573" y="240353"/>
                  </a:lnTo>
                  <a:lnTo>
                    <a:pt x="103920" y="228370"/>
                  </a:lnTo>
                  <a:lnTo>
                    <a:pt x="89266" y="212381"/>
                  </a:lnTo>
                  <a:lnTo>
                    <a:pt x="80806" y="212381"/>
                  </a:lnTo>
                  <a:lnTo>
                    <a:pt x="74307" y="212161"/>
                  </a:lnTo>
                  <a:lnTo>
                    <a:pt x="68334" y="209525"/>
                  </a:lnTo>
                  <a:lnTo>
                    <a:pt x="63626" y="204653"/>
                  </a:lnTo>
                  <a:lnTo>
                    <a:pt x="61371" y="198677"/>
                  </a:lnTo>
                  <a:lnTo>
                    <a:pt x="61277" y="197699"/>
                  </a:lnTo>
                  <a:lnTo>
                    <a:pt x="61477" y="191869"/>
                  </a:lnTo>
                  <a:lnTo>
                    <a:pt x="64113" y="185896"/>
                  </a:lnTo>
                  <a:lnTo>
                    <a:pt x="68982" y="181188"/>
                  </a:lnTo>
                  <a:lnTo>
                    <a:pt x="75267" y="178763"/>
                  </a:lnTo>
                  <a:lnTo>
                    <a:pt x="151255" y="178763"/>
                  </a:lnTo>
                  <a:lnTo>
                    <a:pt x="220595" y="105962"/>
                  </a:lnTo>
                  <a:lnTo>
                    <a:pt x="93978" y="105962"/>
                  </a:lnTo>
                  <a:lnTo>
                    <a:pt x="93978" y="83267"/>
                  </a:lnTo>
                  <a:lnTo>
                    <a:pt x="189991" y="83267"/>
                  </a:lnTo>
                  <a:lnTo>
                    <a:pt x="175765" y="53684"/>
                  </a:lnTo>
                  <a:lnTo>
                    <a:pt x="161814" y="53684"/>
                  </a:lnTo>
                  <a:lnTo>
                    <a:pt x="154165" y="46160"/>
                  </a:lnTo>
                  <a:lnTo>
                    <a:pt x="154288" y="27289"/>
                  </a:lnTo>
                  <a:lnTo>
                    <a:pt x="161680" y="19766"/>
                  </a:lnTo>
                  <a:lnTo>
                    <a:pt x="254872" y="19766"/>
                  </a:lnTo>
                  <a:lnTo>
                    <a:pt x="222917" y="6287"/>
                  </a:lnTo>
                  <a:lnTo>
                    <a:pt x="176091" y="0"/>
                  </a:lnTo>
                  <a:close/>
                </a:path>
                <a:path w="352425" h="352425">
                  <a:moveTo>
                    <a:pt x="301382" y="299634"/>
                  </a:moveTo>
                  <a:lnTo>
                    <a:pt x="189845" y="299634"/>
                  </a:lnTo>
                  <a:lnTo>
                    <a:pt x="196364" y="299677"/>
                  </a:lnTo>
                  <a:lnTo>
                    <a:pt x="202406" y="302161"/>
                  </a:lnTo>
                  <a:lnTo>
                    <a:pt x="207205" y="306917"/>
                  </a:lnTo>
                  <a:lnTo>
                    <a:pt x="209765" y="313147"/>
                  </a:lnTo>
                  <a:lnTo>
                    <a:pt x="209722" y="319665"/>
                  </a:lnTo>
                  <a:lnTo>
                    <a:pt x="207241" y="325705"/>
                  </a:lnTo>
                  <a:lnTo>
                    <a:pt x="202485" y="330500"/>
                  </a:lnTo>
                  <a:lnTo>
                    <a:pt x="196255" y="333063"/>
                  </a:lnTo>
                  <a:lnTo>
                    <a:pt x="253333" y="333063"/>
                  </a:lnTo>
                  <a:lnTo>
                    <a:pt x="264986" y="328148"/>
                  </a:lnTo>
                  <a:lnTo>
                    <a:pt x="300622" y="300619"/>
                  </a:lnTo>
                  <a:lnTo>
                    <a:pt x="301382" y="299634"/>
                  </a:lnTo>
                  <a:close/>
                </a:path>
                <a:path w="352425" h="352425">
                  <a:moveTo>
                    <a:pt x="241634" y="219951"/>
                  </a:moveTo>
                  <a:lnTo>
                    <a:pt x="221616" y="246982"/>
                  </a:lnTo>
                  <a:lnTo>
                    <a:pt x="248002" y="246982"/>
                  </a:lnTo>
                  <a:lnTo>
                    <a:pt x="248002" y="269811"/>
                  </a:lnTo>
                  <a:lnTo>
                    <a:pt x="152123" y="269811"/>
                  </a:lnTo>
                  <a:lnTo>
                    <a:pt x="183614" y="302197"/>
                  </a:lnTo>
                  <a:lnTo>
                    <a:pt x="189845" y="299634"/>
                  </a:lnTo>
                  <a:lnTo>
                    <a:pt x="301382" y="299634"/>
                  </a:lnTo>
                  <a:lnTo>
                    <a:pt x="328150" y="264982"/>
                  </a:lnTo>
                  <a:lnTo>
                    <a:pt x="345853" y="223014"/>
                  </a:lnTo>
                  <a:lnTo>
                    <a:pt x="247877" y="223014"/>
                  </a:lnTo>
                  <a:lnTo>
                    <a:pt x="241634" y="219951"/>
                  </a:lnTo>
                  <a:close/>
                </a:path>
                <a:path w="352425" h="352425">
                  <a:moveTo>
                    <a:pt x="279117" y="137838"/>
                  </a:moveTo>
                  <a:lnTo>
                    <a:pt x="214603" y="153262"/>
                  </a:lnTo>
                  <a:lnTo>
                    <a:pt x="125344" y="246982"/>
                  </a:lnTo>
                  <a:lnTo>
                    <a:pt x="213833" y="246982"/>
                  </a:lnTo>
                  <a:lnTo>
                    <a:pt x="236529" y="216252"/>
                  </a:lnTo>
                  <a:lnTo>
                    <a:pt x="232994" y="210500"/>
                  </a:lnTo>
                  <a:lnTo>
                    <a:pt x="231943" y="204064"/>
                  </a:lnTo>
                  <a:lnTo>
                    <a:pt x="233377" y="197699"/>
                  </a:lnTo>
                  <a:lnTo>
                    <a:pt x="237299" y="192159"/>
                  </a:lnTo>
                  <a:lnTo>
                    <a:pt x="243051" y="188619"/>
                  </a:lnTo>
                  <a:lnTo>
                    <a:pt x="249488" y="187565"/>
                  </a:lnTo>
                  <a:lnTo>
                    <a:pt x="350642" y="187565"/>
                  </a:lnTo>
                  <a:lnTo>
                    <a:pt x="352182" y="176091"/>
                  </a:lnTo>
                  <a:lnTo>
                    <a:pt x="348398" y="147906"/>
                  </a:lnTo>
                  <a:lnTo>
                    <a:pt x="287920" y="147906"/>
                  </a:lnTo>
                  <a:lnTo>
                    <a:pt x="281795" y="143956"/>
                  </a:lnTo>
                  <a:lnTo>
                    <a:pt x="279117" y="137838"/>
                  </a:lnTo>
                  <a:close/>
                </a:path>
                <a:path w="352425" h="352425">
                  <a:moveTo>
                    <a:pt x="151255" y="178763"/>
                  </a:moveTo>
                  <a:lnTo>
                    <a:pt x="75267" y="178763"/>
                  </a:lnTo>
                  <a:lnTo>
                    <a:pt x="81766" y="178992"/>
                  </a:lnTo>
                  <a:lnTo>
                    <a:pt x="87739" y="181657"/>
                  </a:lnTo>
                  <a:lnTo>
                    <a:pt x="92447" y="186544"/>
                  </a:lnTo>
                  <a:lnTo>
                    <a:pt x="96146" y="192536"/>
                  </a:lnTo>
                  <a:lnTo>
                    <a:pt x="95887" y="200059"/>
                  </a:lnTo>
                  <a:lnTo>
                    <a:pt x="91677" y="205800"/>
                  </a:lnTo>
                  <a:lnTo>
                    <a:pt x="108255" y="223909"/>
                  </a:lnTo>
                  <a:lnTo>
                    <a:pt x="151255" y="178763"/>
                  </a:lnTo>
                  <a:close/>
                </a:path>
                <a:path w="352425" h="352425">
                  <a:moveTo>
                    <a:pt x="350642" y="187565"/>
                  </a:moveTo>
                  <a:lnTo>
                    <a:pt x="249488" y="187565"/>
                  </a:lnTo>
                  <a:lnTo>
                    <a:pt x="255855" y="188999"/>
                  </a:lnTo>
                  <a:lnTo>
                    <a:pt x="261400" y="192920"/>
                  </a:lnTo>
                  <a:lnTo>
                    <a:pt x="264935" y="198677"/>
                  </a:lnTo>
                  <a:lnTo>
                    <a:pt x="265986" y="205115"/>
                  </a:lnTo>
                  <a:lnTo>
                    <a:pt x="264552" y="211481"/>
                  </a:lnTo>
                  <a:lnTo>
                    <a:pt x="260630" y="217022"/>
                  </a:lnTo>
                  <a:lnTo>
                    <a:pt x="255526" y="221867"/>
                  </a:lnTo>
                  <a:lnTo>
                    <a:pt x="247877" y="223014"/>
                  </a:lnTo>
                  <a:lnTo>
                    <a:pt x="345853" y="223014"/>
                  </a:lnTo>
                  <a:lnTo>
                    <a:pt x="350642" y="187565"/>
                  </a:lnTo>
                  <a:close/>
                </a:path>
                <a:path w="352425" h="352425">
                  <a:moveTo>
                    <a:pt x="87091" y="210009"/>
                  </a:moveTo>
                  <a:lnTo>
                    <a:pt x="80806" y="212381"/>
                  </a:lnTo>
                  <a:lnTo>
                    <a:pt x="89266" y="212381"/>
                  </a:lnTo>
                  <a:lnTo>
                    <a:pt x="87091" y="210009"/>
                  </a:lnTo>
                  <a:close/>
                </a:path>
                <a:path w="352425" h="352425">
                  <a:moveTo>
                    <a:pt x="339454" y="113996"/>
                  </a:moveTo>
                  <a:lnTo>
                    <a:pt x="303980" y="113996"/>
                  </a:lnTo>
                  <a:lnTo>
                    <a:pt x="311637" y="121519"/>
                  </a:lnTo>
                  <a:lnTo>
                    <a:pt x="311612" y="131846"/>
                  </a:lnTo>
                  <a:lnTo>
                    <a:pt x="311377" y="140257"/>
                  </a:lnTo>
                  <a:lnTo>
                    <a:pt x="303854" y="147906"/>
                  </a:lnTo>
                  <a:lnTo>
                    <a:pt x="348398" y="147906"/>
                  </a:lnTo>
                  <a:lnTo>
                    <a:pt x="345895" y="129265"/>
                  </a:lnTo>
                  <a:lnTo>
                    <a:pt x="339454" y="113996"/>
                  </a:lnTo>
                  <a:close/>
                </a:path>
                <a:path w="352425" h="352425">
                  <a:moveTo>
                    <a:pt x="254872" y="19766"/>
                  </a:moveTo>
                  <a:lnTo>
                    <a:pt x="180426" y="19766"/>
                  </a:lnTo>
                  <a:lnTo>
                    <a:pt x="188075" y="27289"/>
                  </a:lnTo>
                  <a:lnTo>
                    <a:pt x="188075" y="42077"/>
                  </a:lnTo>
                  <a:lnTo>
                    <a:pt x="185530" y="47181"/>
                  </a:lnTo>
                  <a:lnTo>
                    <a:pt x="181196" y="50362"/>
                  </a:lnTo>
                  <a:lnTo>
                    <a:pt x="197004" y="83267"/>
                  </a:lnTo>
                  <a:lnTo>
                    <a:pt x="247877" y="83267"/>
                  </a:lnTo>
                  <a:lnTo>
                    <a:pt x="247877" y="118331"/>
                  </a:lnTo>
                  <a:lnTo>
                    <a:pt x="222503" y="144977"/>
                  </a:lnTo>
                  <a:lnTo>
                    <a:pt x="277719" y="131846"/>
                  </a:lnTo>
                  <a:lnTo>
                    <a:pt x="277842" y="121519"/>
                  </a:lnTo>
                  <a:lnTo>
                    <a:pt x="285242" y="113996"/>
                  </a:lnTo>
                  <a:lnTo>
                    <a:pt x="339454" y="113996"/>
                  </a:lnTo>
                  <a:lnTo>
                    <a:pt x="328150" y="87196"/>
                  </a:lnTo>
                  <a:lnTo>
                    <a:pt x="300622" y="51560"/>
                  </a:lnTo>
                  <a:lnTo>
                    <a:pt x="264986" y="24032"/>
                  </a:lnTo>
                  <a:lnTo>
                    <a:pt x="254872" y="19766"/>
                  </a:lnTo>
                  <a:close/>
                </a:path>
                <a:path w="352425" h="352425">
                  <a:moveTo>
                    <a:pt x="175455" y="53040"/>
                  </a:moveTo>
                  <a:lnTo>
                    <a:pt x="174049" y="53425"/>
                  </a:lnTo>
                  <a:lnTo>
                    <a:pt x="172518" y="53684"/>
                  </a:lnTo>
                  <a:lnTo>
                    <a:pt x="175765" y="53684"/>
                  </a:lnTo>
                  <a:lnTo>
                    <a:pt x="175455" y="53040"/>
                  </a:lnTo>
                  <a:close/>
                </a:path>
              </a:pathLst>
            </a:custGeom>
            <a:solidFill>
              <a:srgbClr val="27A7D2"/>
            </a:solidFill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63042" y="6579131"/>
            <a:ext cx="482178" cy="99835"/>
            <a:chOff x="927794" y="10849484"/>
            <a:chExt cx="795148" cy="164635"/>
          </a:xfrm>
        </p:grpSpPr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7794" y="10849484"/>
              <a:ext cx="490913" cy="1642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3062" y="10896406"/>
              <a:ext cx="87217" cy="1171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51305" y="10856639"/>
              <a:ext cx="30480" cy="157480"/>
            </a:xfrm>
            <a:custGeom>
              <a:avLst/>
              <a:gdLst/>
              <a:ahLst/>
              <a:cxnLst/>
              <a:rect l="l" t="t" r="r" b="b"/>
              <a:pathLst>
                <a:path w="30480" h="157479">
                  <a:moveTo>
                    <a:pt x="30353" y="39776"/>
                  </a:moveTo>
                  <a:lnTo>
                    <a:pt x="0" y="39776"/>
                  </a:lnTo>
                  <a:lnTo>
                    <a:pt x="0" y="156972"/>
                  </a:lnTo>
                  <a:lnTo>
                    <a:pt x="30353" y="156972"/>
                  </a:lnTo>
                  <a:lnTo>
                    <a:pt x="30353" y="39776"/>
                  </a:lnTo>
                  <a:close/>
                </a:path>
                <a:path w="30480" h="157479">
                  <a:moveTo>
                    <a:pt x="30353" y="0"/>
                  </a:moveTo>
                  <a:lnTo>
                    <a:pt x="0" y="0"/>
                  </a:lnTo>
                  <a:lnTo>
                    <a:pt x="0" y="28054"/>
                  </a:lnTo>
                  <a:lnTo>
                    <a:pt x="30353" y="28054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05632" y="10896412"/>
              <a:ext cx="117310" cy="117051"/>
            </a:xfrm>
            <a:prstGeom prst="rect">
              <a:avLst/>
            </a:prstGeom>
          </p:spPr>
        </p:pic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249ECC3-10E3-429D-94C5-6F41539589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422826" y="10807827"/>
            <a:ext cx="349250" cy="22313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450" b="1" i="0" kern="1200" spc="0" baseline="0">
                <a:solidFill>
                  <a:schemeClr val="bg1"/>
                </a:solidFill>
                <a:latin typeface="+mn-lt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70"/>
              </a:spcBef>
            </a:pPr>
            <a:fld id="{81D60167-4931-47E6-BA6A-407CBD079E47}" type="slidenum">
              <a:rPr lang="en-US" smtClean="0"/>
              <a:pPr marL="38100">
                <a:spcBef>
                  <a:spcPts val="170"/>
                </a:spcBef>
              </a:pPr>
              <a:t>2</a:t>
            </a:fld>
            <a:endParaRPr lang="en-US"/>
          </a:p>
        </p:txBody>
      </p:sp>
      <p:sp>
        <p:nvSpPr>
          <p:cNvPr id="44" name="bg object 24">
            <a:extLst>
              <a:ext uri="{FF2B5EF4-FFF2-40B4-BE49-F238E27FC236}">
                <a16:creationId xmlns:a16="http://schemas.microsoft.com/office/drawing/2014/main" id="{39D6527B-F18A-4399-9CE4-A23A8E56656E}"/>
              </a:ext>
            </a:extLst>
          </p:cNvPr>
          <p:cNvSpPr/>
          <p:nvPr/>
        </p:nvSpPr>
        <p:spPr>
          <a:xfrm>
            <a:off x="11691374" y="6598437"/>
            <a:ext cx="41972" cy="72777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0" y="119878"/>
                </a:moveTo>
                <a:lnTo>
                  <a:pt x="68762" y="56786"/>
                </a:lnTo>
                <a:lnTo>
                  <a:pt x="620" y="0"/>
                </a:lnTo>
              </a:path>
            </a:pathLst>
          </a:custGeom>
          <a:ln w="25059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F49D9B4F-FC25-408B-AD98-C3F20AABE7C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91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F49D9B4F-FC25-408B-AD98-C3F20AABE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1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3249"/>
            <a:ext cx="12191144" cy="68575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5446" y="1617297"/>
            <a:ext cx="5555972" cy="1843970"/>
          </a:xfrm>
          <a:prstGeom prst="rect">
            <a:avLst/>
          </a:prstGeom>
        </p:spPr>
        <p:txBody>
          <a:bodyPr vert="horz" wrap="square" lIns="0" tIns="30420" rIns="0" bIns="0" rtlCol="0" anchor="ctr">
            <a:spAutoFit/>
          </a:bodyPr>
          <a:lstStyle/>
          <a:p>
            <a:pPr marL="7620">
              <a:lnSpc>
                <a:spcPct val="100000"/>
              </a:lnSpc>
              <a:spcBef>
                <a:spcPts val="240"/>
              </a:spcBef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We believe that</a:t>
            </a:r>
            <a:endParaRPr lang="en-US" sz="2150">
              <a:latin typeface="Plus Jakarta Sans" pitchFamily="2" charset="77"/>
              <a:cs typeface="Plus Jakarta Sans" pitchFamily="2" charset="77"/>
            </a:endParaRPr>
          </a:p>
          <a:p>
            <a:pPr marL="7620" marR="2540">
              <a:lnSpc>
                <a:spcPct val="100299"/>
              </a:lnSpc>
              <a:spcBef>
                <a:spcPts val="288"/>
              </a:spcBef>
            </a:pPr>
            <a:r>
              <a:rPr lang="en-US" sz="3600" b="1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Every organization has data everywhere</a:t>
            </a:r>
            <a:br>
              <a:rPr lang="en-US" sz="3600" b="1">
                <a:latin typeface="Plus Jakarta Sans" pitchFamily="2" charset="77"/>
                <a:cs typeface="Plus Jakarta Sans" pitchFamily="2" charset="77"/>
              </a:rPr>
            </a:b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in today’s world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1263" y="3882506"/>
            <a:ext cx="5537688" cy="1058902"/>
          </a:xfrm>
          <a:prstGeom prst="rect">
            <a:avLst/>
          </a:prstGeom>
        </p:spPr>
        <p:txBody>
          <a:bodyPr vert="horz" wrap="square" lIns="0" tIns="8086" rIns="0" bIns="0" rtlCol="0" anchor="t">
            <a:spAutoFit/>
          </a:bodyPr>
          <a:lstStyle/>
          <a:p>
            <a:pPr marL="7620" marR="2540">
              <a:lnSpc>
                <a:spcPct val="125200"/>
              </a:lnSpc>
              <a:spcBef>
                <a:spcPts val="2128"/>
              </a:spcBef>
            </a:pPr>
            <a:r>
              <a:rPr lang="en-US" sz="1400" err="1">
                <a:solidFill>
                  <a:srgbClr val="FFFFFF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Zetaris</a:t>
            </a:r>
            <a:r>
              <a:rPr lang="en-US" sz="1400">
                <a:solidFill>
                  <a:srgbClr val="FFFFFF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 won’t make you pick an integration style. Our advice is to choose the style or styles that makes sense for your business and your data. We give you </a:t>
            </a:r>
            <a:r>
              <a:rPr lang="en-US" sz="1400" b="1">
                <a:solidFill>
                  <a:srgbClr val="0BA8D3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architectural optionality </a:t>
            </a:r>
            <a:r>
              <a:rPr lang="en-US" sz="1400">
                <a:solidFill>
                  <a:srgbClr val="FFFFFF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to select the appropriate style for each workload or use case.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94083" y="1143185"/>
            <a:ext cx="6162094" cy="4424373"/>
            <a:chOff x="1502457" y="1903759"/>
            <a:chExt cx="10152188" cy="6760209"/>
          </a:xfrm>
        </p:grpSpPr>
        <p:sp>
          <p:nvSpPr>
            <p:cNvPr id="6" name="object 6"/>
            <p:cNvSpPr/>
            <p:nvPr/>
          </p:nvSpPr>
          <p:spPr>
            <a:xfrm>
              <a:off x="1507980" y="1903759"/>
              <a:ext cx="10146665" cy="6760209"/>
            </a:xfrm>
            <a:custGeom>
              <a:avLst/>
              <a:gdLst/>
              <a:ahLst/>
              <a:cxnLst/>
              <a:rect l="l" t="t" r="r" b="b"/>
              <a:pathLst>
                <a:path w="10146665" h="6760209">
                  <a:moveTo>
                    <a:pt x="0" y="0"/>
                  </a:moveTo>
                  <a:lnTo>
                    <a:pt x="0" y="6642002"/>
                  </a:lnTo>
                  <a:lnTo>
                    <a:pt x="9257" y="6687856"/>
                  </a:lnTo>
                  <a:lnTo>
                    <a:pt x="34502" y="6725299"/>
                  </a:lnTo>
                  <a:lnTo>
                    <a:pt x="71946" y="6750543"/>
                  </a:lnTo>
                  <a:lnTo>
                    <a:pt x="117797" y="6759799"/>
                  </a:lnTo>
                  <a:lnTo>
                    <a:pt x="10028317" y="6759799"/>
                  </a:lnTo>
                  <a:lnTo>
                    <a:pt x="10074169" y="6750543"/>
                  </a:lnTo>
                  <a:lnTo>
                    <a:pt x="10111612" y="6725299"/>
                  </a:lnTo>
                  <a:lnTo>
                    <a:pt x="10136857" y="6687856"/>
                  </a:lnTo>
                  <a:lnTo>
                    <a:pt x="10146115" y="6642002"/>
                  </a:lnTo>
                  <a:lnTo>
                    <a:pt x="10146115" y="117797"/>
                  </a:lnTo>
                  <a:lnTo>
                    <a:pt x="10136857" y="71946"/>
                  </a:lnTo>
                  <a:lnTo>
                    <a:pt x="10111612" y="34502"/>
                  </a:lnTo>
                  <a:lnTo>
                    <a:pt x="10074169" y="9257"/>
                  </a:lnTo>
                  <a:lnTo>
                    <a:pt x="10028317" y="0"/>
                  </a:lnTo>
                  <a:lnTo>
                    <a:pt x="0" y="0"/>
                  </a:lnTo>
                  <a:close/>
                </a:path>
              </a:pathLst>
            </a:custGeom>
            <a:ln w="15706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02457" y="2464120"/>
              <a:ext cx="0" cy="3046730"/>
            </a:xfrm>
            <a:custGeom>
              <a:avLst/>
              <a:gdLst/>
              <a:ahLst/>
              <a:cxnLst/>
              <a:rect l="l" t="t" r="r" b="b"/>
              <a:pathLst>
                <a:path h="3046729">
                  <a:moveTo>
                    <a:pt x="0" y="0"/>
                  </a:moveTo>
                  <a:lnTo>
                    <a:pt x="0" y="3046517"/>
                  </a:lnTo>
                </a:path>
              </a:pathLst>
            </a:custGeom>
            <a:ln w="47118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2000" y="6510521"/>
            <a:ext cx="318413" cy="324230"/>
            <a:chOff x="392655" y="10755515"/>
            <a:chExt cx="352425" cy="352425"/>
          </a:xfrm>
        </p:grpSpPr>
        <p:sp>
          <p:nvSpPr>
            <p:cNvPr id="9" name="object 9"/>
            <p:cNvSpPr/>
            <p:nvPr/>
          </p:nvSpPr>
          <p:spPr>
            <a:xfrm>
              <a:off x="402235" y="10765630"/>
              <a:ext cx="331470" cy="331470"/>
            </a:xfrm>
            <a:custGeom>
              <a:avLst/>
              <a:gdLst/>
              <a:ahLst/>
              <a:cxnLst/>
              <a:rect l="l" t="t" r="r" b="b"/>
              <a:pathLst>
                <a:path w="331470" h="331470">
                  <a:moveTo>
                    <a:pt x="165638" y="0"/>
                  </a:moveTo>
                  <a:lnTo>
                    <a:pt x="121604" y="5916"/>
                  </a:lnTo>
                  <a:lnTo>
                    <a:pt x="82037" y="22614"/>
                  </a:lnTo>
                  <a:lnTo>
                    <a:pt x="48513" y="48513"/>
                  </a:lnTo>
                  <a:lnTo>
                    <a:pt x="22614" y="82037"/>
                  </a:lnTo>
                  <a:lnTo>
                    <a:pt x="5916" y="121604"/>
                  </a:lnTo>
                  <a:lnTo>
                    <a:pt x="0" y="165638"/>
                  </a:lnTo>
                  <a:lnTo>
                    <a:pt x="5916" y="209672"/>
                  </a:lnTo>
                  <a:lnTo>
                    <a:pt x="22614" y="249240"/>
                  </a:lnTo>
                  <a:lnTo>
                    <a:pt x="48513" y="282763"/>
                  </a:lnTo>
                  <a:lnTo>
                    <a:pt x="82037" y="308663"/>
                  </a:lnTo>
                  <a:lnTo>
                    <a:pt x="121604" y="325361"/>
                  </a:lnTo>
                  <a:lnTo>
                    <a:pt x="165638" y="331277"/>
                  </a:lnTo>
                  <a:lnTo>
                    <a:pt x="209672" y="325361"/>
                  </a:lnTo>
                  <a:lnTo>
                    <a:pt x="249240" y="308663"/>
                  </a:lnTo>
                  <a:lnTo>
                    <a:pt x="282763" y="282763"/>
                  </a:lnTo>
                  <a:lnTo>
                    <a:pt x="308663" y="249240"/>
                  </a:lnTo>
                  <a:lnTo>
                    <a:pt x="325361" y="209672"/>
                  </a:lnTo>
                  <a:lnTo>
                    <a:pt x="331277" y="165638"/>
                  </a:lnTo>
                  <a:lnTo>
                    <a:pt x="325361" y="121604"/>
                  </a:lnTo>
                  <a:lnTo>
                    <a:pt x="308663" y="82037"/>
                  </a:lnTo>
                  <a:lnTo>
                    <a:pt x="282763" y="48513"/>
                  </a:lnTo>
                  <a:lnTo>
                    <a:pt x="249240" y="22614"/>
                  </a:lnTo>
                  <a:lnTo>
                    <a:pt x="209672" y="5916"/>
                  </a:lnTo>
                  <a:lnTo>
                    <a:pt x="165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392655" y="10755515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176091" y="0"/>
                  </a:moveTo>
                  <a:lnTo>
                    <a:pt x="129268" y="6287"/>
                  </a:lnTo>
                  <a:lnTo>
                    <a:pt x="87200" y="24032"/>
                  </a:lnTo>
                  <a:lnTo>
                    <a:pt x="51563" y="51560"/>
                  </a:lnTo>
                  <a:lnTo>
                    <a:pt x="24034" y="87196"/>
                  </a:lnTo>
                  <a:lnTo>
                    <a:pt x="6287" y="129265"/>
                  </a:lnTo>
                  <a:lnTo>
                    <a:pt x="0" y="176091"/>
                  </a:lnTo>
                  <a:lnTo>
                    <a:pt x="6287" y="222914"/>
                  </a:lnTo>
                  <a:lnTo>
                    <a:pt x="24034" y="264982"/>
                  </a:lnTo>
                  <a:lnTo>
                    <a:pt x="51563" y="300619"/>
                  </a:lnTo>
                  <a:lnTo>
                    <a:pt x="87200" y="328148"/>
                  </a:lnTo>
                  <a:lnTo>
                    <a:pt x="129268" y="345895"/>
                  </a:lnTo>
                  <a:lnTo>
                    <a:pt x="176091" y="352182"/>
                  </a:lnTo>
                  <a:lnTo>
                    <a:pt x="222917" y="345895"/>
                  </a:lnTo>
                  <a:lnTo>
                    <a:pt x="253333" y="333063"/>
                  </a:lnTo>
                  <a:lnTo>
                    <a:pt x="196255" y="333063"/>
                  </a:lnTo>
                  <a:lnTo>
                    <a:pt x="189736" y="333021"/>
                  </a:lnTo>
                  <a:lnTo>
                    <a:pt x="183694" y="330540"/>
                  </a:lnTo>
                  <a:lnTo>
                    <a:pt x="178895" y="325788"/>
                  </a:lnTo>
                  <a:lnTo>
                    <a:pt x="174944" y="319922"/>
                  </a:lnTo>
                  <a:lnTo>
                    <a:pt x="175070" y="312273"/>
                  </a:lnTo>
                  <a:lnTo>
                    <a:pt x="179154" y="306532"/>
                  </a:lnTo>
                  <a:lnTo>
                    <a:pt x="143194" y="269685"/>
                  </a:lnTo>
                  <a:lnTo>
                    <a:pt x="92573" y="269685"/>
                  </a:lnTo>
                  <a:lnTo>
                    <a:pt x="92573" y="240353"/>
                  </a:lnTo>
                  <a:lnTo>
                    <a:pt x="103920" y="228370"/>
                  </a:lnTo>
                  <a:lnTo>
                    <a:pt x="89266" y="212381"/>
                  </a:lnTo>
                  <a:lnTo>
                    <a:pt x="80806" y="212381"/>
                  </a:lnTo>
                  <a:lnTo>
                    <a:pt x="74307" y="212161"/>
                  </a:lnTo>
                  <a:lnTo>
                    <a:pt x="68334" y="209525"/>
                  </a:lnTo>
                  <a:lnTo>
                    <a:pt x="63626" y="204653"/>
                  </a:lnTo>
                  <a:lnTo>
                    <a:pt x="61371" y="198677"/>
                  </a:lnTo>
                  <a:lnTo>
                    <a:pt x="61277" y="197699"/>
                  </a:lnTo>
                  <a:lnTo>
                    <a:pt x="61477" y="191869"/>
                  </a:lnTo>
                  <a:lnTo>
                    <a:pt x="64113" y="185896"/>
                  </a:lnTo>
                  <a:lnTo>
                    <a:pt x="68982" y="181188"/>
                  </a:lnTo>
                  <a:lnTo>
                    <a:pt x="75267" y="178763"/>
                  </a:lnTo>
                  <a:lnTo>
                    <a:pt x="151255" y="178763"/>
                  </a:lnTo>
                  <a:lnTo>
                    <a:pt x="220595" y="105962"/>
                  </a:lnTo>
                  <a:lnTo>
                    <a:pt x="93978" y="105962"/>
                  </a:lnTo>
                  <a:lnTo>
                    <a:pt x="93978" y="83267"/>
                  </a:lnTo>
                  <a:lnTo>
                    <a:pt x="189991" y="83267"/>
                  </a:lnTo>
                  <a:lnTo>
                    <a:pt x="175765" y="53684"/>
                  </a:lnTo>
                  <a:lnTo>
                    <a:pt x="161814" y="53684"/>
                  </a:lnTo>
                  <a:lnTo>
                    <a:pt x="154165" y="46160"/>
                  </a:lnTo>
                  <a:lnTo>
                    <a:pt x="154288" y="27289"/>
                  </a:lnTo>
                  <a:lnTo>
                    <a:pt x="161680" y="19766"/>
                  </a:lnTo>
                  <a:lnTo>
                    <a:pt x="254872" y="19766"/>
                  </a:lnTo>
                  <a:lnTo>
                    <a:pt x="222917" y="6287"/>
                  </a:lnTo>
                  <a:lnTo>
                    <a:pt x="176091" y="0"/>
                  </a:lnTo>
                  <a:close/>
                </a:path>
                <a:path w="352425" h="352425">
                  <a:moveTo>
                    <a:pt x="301382" y="299634"/>
                  </a:moveTo>
                  <a:lnTo>
                    <a:pt x="189845" y="299634"/>
                  </a:lnTo>
                  <a:lnTo>
                    <a:pt x="196364" y="299677"/>
                  </a:lnTo>
                  <a:lnTo>
                    <a:pt x="202406" y="302161"/>
                  </a:lnTo>
                  <a:lnTo>
                    <a:pt x="207205" y="306917"/>
                  </a:lnTo>
                  <a:lnTo>
                    <a:pt x="209765" y="313147"/>
                  </a:lnTo>
                  <a:lnTo>
                    <a:pt x="209722" y="319665"/>
                  </a:lnTo>
                  <a:lnTo>
                    <a:pt x="207241" y="325705"/>
                  </a:lnTo>
                  <a:lnTo>
                    <a:pt x="202485" y="330500"/>
                  </a:lnTo>
                  <a:lnTo>
                    <a:pt x="196255" y="333063"/>
                  </a:lnTo>
                  <a:lnTo>
                    <a:pt x="253333" y="333063"/>
                  </a:lnTo>
                  <a:lnTo>
                    <a:pt x="264986" y="328148"/>
                  </a:lnTo>
                  <a:lnTo>
                    <a:pt x="300622" y="300619"/>
                  </a:lnTo>
                  <a:lnTo>
                    <a:pt x="301382" y="299634"/>
                  </a:lnTo>
                  <a:close/>
                </a:path>
                <a:path w="352425" h="352425">
                  <a:moveTo>
                    <a:pt x="241634" y="219951"/>
                  </a:moveTo>
                  <a:lnTo>
                    <a:pt x="221616" y="246982"/>
                  </a:lnTo>
                  <a:lnTo>
                    <a:pt x="248002" y="246982"/>
                  </a:lnTo>
                  <a:lnTo>
                    <a:pt x="248002" y="269811"/>
                  </a:lnTo>
                  <a:lnTo>
                    <a:pt x="152123" y="269811"/>
                  </a:lnTo>
                  <a:lnTo>
                    <a:pt x="183614" y="302197"/>
                  </a:lnTo>
                  <a:lnTo>
                    <a:pt x="189845" y="299634"/>
                  </a:lnTo>
                  <a:lnTo>
                    <a:pt x="301382" y="299634"/>
                  </a:lnTo>
                  <a:lnTo>
                    <a:pt x="328150" y="264982"/>
                  </a:lnTo>
                  <a:lnTo>
                    <a:pt x="345853" y="223014"/>
                  </a:lnTo>
                  <a:lnTo>
                    <a:pt x="247877" y="223014"/>
                  </a:lnTo>
                  <a:lnTo>
                    <a:pt x="241634" y="219951"/>
                  </a:lnTo>
                  <a:close/>
                </a:path>
                <a:path w="352425" h="352425">
                  <a:moveTo>
                    <a:pt x="279117" y="137838"/>
                  </a:moveTo>
                  <a:lnTo>
                    <a:pt x="214603" y="153262"/>
                  </a:lnTo>
                  <a:lnTo>
                    <a:pt x="125344" y="246982"/>
                  </a:lnTo>
                  <a:lnTo>
                    <a:pt x="213833" y="246982"/>
                  </a:lnTo>
                  <a:lnTo>
                    <a:pt x="236529" y="216252"/>
                  </a:lnTo>
                  <a:lnTo>
                    <a:pt x="232994" y="210500"/>
                  </a:lnTo>
                  <a:lnTo>
                    <a:pt x="231943" y="204064"/>
                  </a:lnTo>
                  <a:lnTo>
                    <a:pt x="233377" y="197699"/>
                  </a:lnTo>
                  <a:lnTo>
                    <a:pt x="237299" y="192159"/>
                  </a:lnTo>
                  <a:lnTo>
                    <a:pt x="243051" y="188619"/>
                  </a:lnTo>
                  <a:lnTo>
                    <a:pt x="249488" y="187565"/>
                  </a:lnTo>
                  <a:lnTo>
                    <a:pt x="350642" y="187565"/>
                  </a:lnTo>
                  <a:lnTo>
                    <a:pt x="352182" y="176091"/>
                  </a:lnTo>
                  <a:lnTo>
                    <a:pt x="348398" y="147906"/>
                  </a:lnTo>
                  <a:lnTo>
                    <a:pt x="287920" y="147906"/>
                  </a:lnTo>
                  <a:lnTo>
                    <a:pt x="281795" y="143956"/>
                  </a:lnTo>
                  <a:lnTo>
                    <a:pt x="279117" y="137838"/>
                  </a:lnTo>
                  <a:close/>
                </a:path>
                <a:path w="352425" h="352425">
                  <a:moveTo>
                    <a:pt x="151255" y="178763"/>
                  </a:moveTo>
                  <a:lnTo>
                    <a:pt x="75267" y="178763"/>
                  </a:lnTo>
                  <a:lnTo>
                    <a:pt x="81766" y="178992"/>
                  </a:lnTo>
                  <a:lnTo>
                    <a:pt x="87739" y="181657"/>
                  </a:lnTo>
                  <a:lnTo>
                    <a:pt x="92447" y="186544"/>
                  </a:lnTo>
                  <a:lnTo>
                    <a:pt x="96146" y="192536"/>
                  </a:lnTo>
                  <a:lnTo>
                    <a:pt x="95887" y="200059"/>
                  </a:lnTo>
                  <a:lnTo>
                    <a:pt x="91677" y="205800"/>
                  </a:lnTo>
                  <a:lnTo>
                    <a:pt x="108255" y="223909"/>
                  </a:lnTo>
                  <a:lnTo>
                    <a:pt x="151255" y="178763"/>
                  </a:lnTo>
                  <a:close/>
                </a:path>
                <a:path w="352425" h="352425">
                  <a:moveTo>
                    <a:pt x="350642" y="187565"/>
                  </a:moveTo>
                  <a:lnTo>
                    <a:pt x="249488" y="187565"/>
                  </a:lnTo>
                  <a:lnTo>
                    <a:pt x="255855" y="188999"/>
                  </a:lnTo>
                  <a:lnTo>
                    <a:pt x="261400" y="192920"/>
                  </a:lnTo>
                  <a:lnTo>
                    <a:pt x="264935" y="198677"/>
                  </a:lnTo>
                  <a:lnTo>
                    <a:pt x="265986" y="205115"/>
                  </a:lnTo>
                  <a:lnTo>
                    <a:pt x="264552" y="211481"/>
                  </a:lnTo>
                  <a:lnTo>
                    <a:pt x="260630" y="217022"/>
                  </a:lnTo>
                  <a:lnTo>
                    <a:pt x="255526" y="221867"/>
                  </a:lnTo>
                  <a:lnTo>
                    <a:pt x="247877" y="223014"/>
                  </a:lnTo>
                  <a:lnTo>
                    <a:pt x="345853" y="223014"/>
                  </a:lnTo>
                  <a:lnTo>
                    <a:pt x="350642" y="187565"/>
                  </a:lnTo>
                  <a:close/>
                </a:path>
                <a:path w="352425" h="352425">
                  <a:moveTo>
                    <a:pt x="87091" y="210009"/>
                  </a:moveTo>
                  <a:lnTo>
                    <a:pt x="80806" y="212381"/>
                  </a:lnTo>
                  <a:lnTo>
                    <a:pt x="89266" y="212381"/>
                  </a:lnTo>
                  <a:lnTo>
                    <a:pt x="87091" y="210009"/>
                  </a:lnTo>
                  <a:close/>
                </a:path>
                <a:path w="352425" h="352425">
                  <a:moveTo>
                    <a:pt x="339454" y="113996"/>
                  </a:moveTo>
                  <a:lnTo>
                    <a:pt x="303980" y="113996"/>
                  </a:lnTo>
                  <a:lnTo>
                    <a:pt x="311637" y="121519"/>
                  </a:lnTo>
                  <a:lnTo>
                    <a:pt x="311612" y="131846"/>
                  </a:lnTo>
                  <a:lnTo>
                    <a:pt x="311377" y="140257"/>
                  </a:lnTo>
                  <a:lnTo>
                    <a:pt x="303854" y="147906"/>
                  </a:lnTo>
                  <a:lnTo>
                    <a:pt x="348398" y="147906"/>
                  </a:lnTo>
                  <a:lnTo>
                    <a:pt x="345895" y="129265"/>
                  </a:lnTo>
                  <a:lnTo>
                    <a:pt x="339454" y="113996"/>
                  </a:lnTo>
                  <a:close/>
                </a:path>
                <a:path w="352425" h="352425">
                  <a:moveTo>
                    <a:pt x="254872" y="19766"/>
                  </a:moveTo>
                  <a:lnTo>
                    <a:pt x="180426" y="19766"/>
                  </a:lnTo>
                  <a:lnTo>
                    <a:pt x="188075" y="27289"/>
                  </a:lnTo>
                  <a:lnTo>
                    <a:pt x="188075" y="42077"/>
                  </a:lnTo>
                  <a:lnTo>
                    <a:pt x="185530" y="47181"/>
                  </a:lnTo>
                  <a:lnTo>
                    <a:pt x="181196" y="50362"/>
                  </a:lnTo>
                  <a:lnTo>
                    <a:pt x="197004" y="83267"/>
                  </a:lnTo>
                  <a:lnTo>
                    <a:pt x="247877" y="83267"/>
                  </a:lnTo>
                  <a:lnTo>
                    <a:pt x="247877" y="118331"/>
                  </a:lnTo>
                  <a:lnTo>
                    <a:pt x="222503" y="144977"/>
                  </a:lnTo>
                  <a:lnTo>
                    <a:pt x="277719" y="131846"/>
                  </a:lnTo>
                  <a:lnTo>
                    <a:pt x="277842" y="121519"/>
                  </a:lnTo>
                  <a:lnTo>
                    <a:pt x="285242" y="113996"/>
                  </a:lnTo>
                  <a:lnTo>
                    <a:pt x="339454" y="113996"/>
                  </a:lnTo>
                  <a:lnTo>
                    <a:pt x="328150" y="87196"/>
                  </a:lnTo>
                  <a:lnTo>
                    <a:pt x="300622" y="51560"/>
                  </a:lnTo>
                  <a:lnTo>
                    <a:pt x="264986" y="24032"/>
                  </a:lnTo>
                  <a:lnTo>
                    <a:pt x="254872" y="19766"/>
                  </a:lnTo>
                  <a:close/>
                </a:path>
                <a:path w="352425" h="352425">
                  <a:moveTo>
                    <a:pt x="175455" y="53040"/>
                  </a:moveTo>
                  <a:lnTo>
                    <a:pt x="174049" y="53425"/>
                  </a:lnTo>
                  <a:lnTo>
                    <a:pt x="172518" y="53684"/>
                  </a:lnTo>
                  <a:lnTo>
                    <a:pt x="175765" y="53684"/>
                  </a:lnTo>
                  <a:lnTo>
                    <a:pt x="175455" y="53040"/>
                  </a:lnTo>
                  <a:close/>
                </a:path>
              </a:pathLst>
            </a:custGeom>
            <a:solidFill>
              <a:srgbClr val="27A7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63043" y="6590770"/>
            <a:ext cx="633722" cy="181167"/>
            <a:chOff x="927794" y="10849484"/>
            <a:chExt cx="795655" cy="16446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794" y="10849484"/>
              <a:ext cx="490913" cy="164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062" y="10896406"/>
              <a:ext cx="87217" cy="11718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51305" y="10856639"/>
              <a:ext cx="30480" cy="157480"/>
            </a:xfrm>
            <a:custGeom>
              <a:avLst/>
              <a:gdLst/>
              <a:ahLst/>
              <a:cxnLst/>
              <a:rect l="l" t="t" r="r" b="b"/>
              <a:pathLst>
                <a:path w="30480" h="157479">
                  <a:moveTo>
                    <a:pt x="30353" y="39776"/>
                  </a:moveTo>
                  <a:lnTo>
                    <a:pt x="0" y="39776"/>
                  </a:lnTo>
                  <a:lnTo>
                    <a:pt x="0" y="156972"/>
                  </a:lnTo>
                  <a:lnTo>
                    <a:pt x="30353" y="156972"/>
                  </a:lnTo>
                  <a:lnTo>
                    <a:pt x="30353" y="39776"/>
                  </a:lnTo>
                  <a:close/>
                </a:path>
                <a:path w="30480" h="157479">
                  <a:moveTo>
                    <a:pt x="30353" y="0"/>
                  </a:moveTo>
                  <a:lnTo>
                    <a:pt x="0" y="0"/>
                  </a:lnTo>
                  <a:lnTo>
                    <a:pt x="0" y="28054"/>
                  </a:lnTo>
                  <a:lnTo>
                    <a:pt x="30353" y="28054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5632" y="10896412"/>
              <a:ext cx="117310" cy="117051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11804971" y="6598437"/>
            <a:ext cx="41972" cy="72777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0" y="119878"/>
                </a:moveTo>
                <a:lnTo>
                  <a:pt x="68762" y="56786"/>
                </a:lnTo>
                <a:lnTo>
                  <a:pt x="612" y="0"/>
                </a:lnTo>
              </a:path>
            </a:pathLst>
          </a:custGeom>
          <a:ln w="25059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C61A897-787A-475A-A96B-277F582ABF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422826" y="10807827"/>
            <a:ext cx="349250" cy="22313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450" b="1" i="0" kern="1200" spc="0" baseline="0">
                <a:solidFill>
                  <a:schemeClr val="bg1"/>
                </a:solidFill>
                <a:latin typeface="+mn-lt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70"/>
              </a:spcBef>
            </a:pPr>
            <a:fld id="{81D60167-4931-47E6-BA6A-407CBD079E47}" type="slidenum">
              <a:rPr lang="en-US" smtClean="0"/>
              <a:pPr marL="38100">
                <a:spcBef>
                  <a:spcPts val="170"/>
                </a:spcBef>
              </a:pPr>
              <a:t>3</a:t>
            </a:fld>
            <a:endParaRPr lang="en-US" spc="-52"/>
          </a:p>
        </p:txBody>
      </p:sp>
      <p:sp>
        <p:nvSpPr>
          <p:cNvPr id="20" name="bg object 24">
            <a:extLst>
              <a:ext uri="{FF2B5EF4-FFF2-40B4-BE49-F238E27FC236}">
                <a16:creationId xmlns:a16="http://schemas.microsoft.com/office/drawing/2014/main" id="{F24EA5D7-0499-4912-94A0-B40C56CB1778}"/>
              </a:ext>
            </a:extLst>
          </p:cNvPr>
          <p:cNvSpPr/>
          <p:nvPr/>
        </p:nvSpPr>
        <p:spPr>
          <a:xfrm>
            <a:off x="11691374" y="6598437"/>
            <a:ext cx="41972" cy="72777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0" y="119878"/>
                </a:moveTo>
                <a:lnTo>
                  <a:pt x="68762" y="56786"/>
                </a:lnTo>
                <a:lnTo>
                  <a:pt x="620" y="0"/>
                </a:lnTo>
              </a:path>
            </a:pathLst>
          </a:custGeom>
          <a:ln w="25059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36E32E6B-B854-B4F3-AED5-D5C3D8961CE4}"/>
              </a:ext>
            </a:extLst>
          </p:cNvPr>
          <p:cNvSpPr txBox="1">
            <a:spLocks/>
          </p:cNvSpPr>
          <p:nvPr/>
        </p:nvSpPr>
        <p:spPr>
          <a:xfrm>
            <a:off x="7984808" y="2106941"/>
            <a:ext cx="4031972" cy="2946900"/>
          </a:xfrm>
          <a:prstGeom prst="rect">
            <a:avLst/>
          </a:prstGeom>
        </p:spPr>
        <p:txBody>
          <a:bodyPr vert="horz" wrap="square" lIns="0" tIns="304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240"/>
              </a:spcBef>
            </a:pPr>
            <a:r>
              <a:rPr lang="en-US" sz="3600" b="1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5 integration styles:</a:t>
            </a:r>
          </a:p>
          <a:p>
            <a:pPr marL="7620">
              <a:lnSpc>
                <a:spcPct val="100000"/>
              </a:lnSpc>
              <a:spcBef>
                <a:spcPts val="240"/>
              </a:spcBef>
            </a:pPr>
            <a:endParaRPr lang="en-US" sz="3600" b="1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350520" indent="-342900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ETL- ELT</a:t>
            </a:r>
          </a:p>
          <a:p>
            <a:pPr marL="35052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Replication</a:t>
            </a:r>
          </a:p>
          <a:p>
            <a:pPr marL="35052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Messaging</a:t>
            </a:r>
          </a:p>
          <a:p>
            <a:pPr marL="35052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Streaming</a:t>
            </a:r>
          </a:p>
          <a:p>
            <a:pPr marL="35052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</a:pPr>
            <a:r>
              <a:rPr lang="en-US" sz="2150">
                <a:solidFill>
                  <a:srgbClr val="27A7D2"/>
                </a:solidFill>
                <a:latin typeface="Plus Jakarta Sans" pitchFamily="2" charset="77"/>
                <a:cs typeface="Plus Jakarta Sans" pitchFamily="2" charset="77"/>
              </a:rPr>
              <a:t>Virtualization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B3A9C-A9FA-8DC1-D901-917099440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95"/>
          <a:stretch/>
        </p:blipFill>
        <p:spPr>
          <a:xfrm>
            <a:off x="0" y="0"/>
            <a:ext cx="11039707" cy="994318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8831CD96-C958-74A0-9F5F-20302A5BCB3C}"/>
              </a:ext>
            </a:extLst>
          </p:cNvPr>
          <p:cNvSpPr txBox="1">
            <a:spLocks/>
          </p:cNvSpPr>
          <p:nvPr/>
        </p:nvSpPr>
        <p:spPr>
          <a:xfrm>
            <a:off x="332349" y="0"/>
            <a:ext cx="9198833" cy="848291"/>
          </a:xfrm>
          <a:prstGeom prst="rect">
            <a:avLst/>
          </a:prstGeom>
        </p:spPr>
        <p:txBody>
          <a:bodyPr vert="horz" wrap="square" lIns="0" tIns="70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555"/>
              </a:spcBef>
            </a:pPr>
            <a:r>
              <a:rPr lang="en-US" sz="2800" err="1">
                <a:solidFill>
                  <a:schemeClr val="bg1"/>
                </a:solidFill>
                <a:latin typeface="Plus Jakarta Sans ExtraBold"/>
              </a:rPr>
              <a:t>Zetaris</a:t>
            </a:r>
            <a:r>
              <a:rPr lang="en-US" sz="2800">
                <a:solidFill>
                  <a:schemeClr val="bg1"/>
                </a:solidFill>
                <a:latin typeface="Plus Jakarta Sans ExtraBold"/>
              </a:rPr>
              <a:t> Engine of Engines</a:t>
            </a:r>
            <a:r>
              <a:rPr lang="en-US" sz="3250">
                <a:solidFill>
                  <a:schemeClr val="bg1"/>
                </a:solidFill>
                <a:latin typeface="HighlandGothicFLF"/>
              </a:rPr>
              <a:t> </a:t>
            </a:r>
            <a:br>
              <a:rPr lang="en-US" sz="3250">
                <a:latin typeface="HighlandGothicFLF" panose="02000603040000020004" pitchFamily="2" charset="0"/>
              </a:rPr>
            </a:br>
            <a:r>
              <a:rPr lang="en-US" sz="1800">
                <a:solidFill>
                  <a:srgbClr val="27A7D2"/>
                </a:solidFill>
                <a:latin typeface="HighlandGothicFLF"/>
                <a:ea typeface="Cambria"/>
              </a:rPr>
              <a:t>Matching the engine to the workload in real-time</a:t>
            </a:r>
            <a:endParaRPr lang="en-US" sz="1800">
              <a:latin typeface="HighlandGothicFLF"/>
              <a:ea typeface="Cambri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563D1-6ED0-6609-14DF-367DFD9E8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D124C4-25D7-B7DD-7ABF-5F8534F1D138}"/>
              </a:ext>
            </a:extLst>
          </p:cNvPr>
          <p:cNvSpPr/>
          <p:nvPr/>
        </p:nvSpPr>
        <p:spPr>
          <a:xfrm>
            <a:off x="0" y="974662"/>
            <a:ext cx="12192000" cy="9266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0B25C3E-FC72-0CA6-C51F-E6C76F152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87" y="1258262"/>
            <a:ext cx="10020008" cy="53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0" y="6799581"/>
            <a:ext cx="12192000" cy="5841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442" t="18052" r="34442" b="25900"/>
          <a:stretch/>
        </p:blipFill>
        <p:spPr>
          <a:xfrm>
            <a:off x="11293905" y="202397"/>
            <a:ext cx="621040" cy="62926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63" name="TextBox 62"/>
          <p:cNvSpPr txBox="1"/>
          <p:nvPr/>
        </p:nvSpPr>
        <p:spPr>
          <a:xfrm>
            <a:off x="8798486" y="2857395"/>
            <a:ext cx="157882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CLOUD NATIVE ARCHITECTURE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89C1AC-3121-CE9A-F682-6C82C2DA8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b="1">
                <a:latin typeface="Plus Jakarta Sans ExtraBold" pitchFamily="2" charset="77"/>
                <a:cs typeface="Plus Jakarta Sans ExtraBold" pitchFamily="2" charset="77"/>
              </a:rPr>
              <a:t>Differentiators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46588-C316-4764-378A-558888A4D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95"/>
          <a:stretch/>
        </p:blipFill>
        <p:spPr>
          <a:xfrm>
            <a:off x="0" y="0"/>
            <a:ext cx="10941269" cy="1118193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311F5A05-9677-F577-7FFA-6B3F85F06A79}"/>
              </a:ext>
            </a:extLst>
          </p:cNvPr>
          <p:cNvSpPr txBox="1">
            <a:spLocks/>
          </p:cNvSpPr>
          <p:nvPr/>
        </p:nvSpPr>
        <p:spPr>
          <a:xfrm>
            <a:off x="484015" y="181294"/>
            <a:ext cx="9198833" cy="799047"/>
          </a:xfrm>
          <a:prstGeom prst="rect">
            <a:avLst/>
          </a:prstGeom>
        </p:spPr>
        <p:txBody>
          <a:bodyPr vert="horz" wrap="square" lIns="0" tIns="70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555"/>
              </a:spcBef>
            </a:pPr>
            <a:r>
              <a:rPr lang="en-US" sz="2800" b="1" dirty="0">
                <a:solidFill>
                  <a:schemeClr val="bg1"/>
                </a:solidFill>
                <a:latin typeface="Plus Jakarta Sans ExtraBold"/>
              </a:rPr>
              <a:t>Differentiators</a:t>
            </a:r>
            <a:br>
              <a:rPr lang="en-US" sz="3250" dirty="0">
                <a:latin typeface="HighlandGothicFLF" panose="02000603040000020004" pitchFamily="2" charset="0"/>
              </a:rPr>
            </a:br>
            <a:r>
              <a:rPr lang="en-US" sz="1800" dirty="0">
                <a:solidFill>
                  <a:srgbClr val="27A7D2"/>
                </a:solidFill>
                <a:latin typeface="Plus Jakarta Sans" pitchFamily="2" charset="77"/>
                <a:ea typeface="Cambria"/>
                <a:cs typeface="Plus Jakarta Sans" pitchFamily="2" charset="77"/>
              </a:rPr>
              <a:t>The Networked Data Platform</a:t>
            </a:r>
            <a:endParaRPr lang="en-US" sz="1800" dirty="0">
              <a:latin typeface="Plus Jakarta Sans" pitchFamily="2" charset="77"/>
              <a:ea typeface="Cambria"/>
              <a:cs typeface="Plus Jakarta Sans" pitchFamily="2" charset="77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ADD2BEC1-0EE3-E71A-DB58-91B659F7BFA7}"/>
              </a:ext>
            </a:extLst>
          </p:cNvPr>
          <p:cNvSpPr/>
          <p:nvPr/>
        </p:nvSpPr>
        <p:spPr>
          <a:xfrm>
            <a:off x="252822" y="351478"/>
            <a:ext cx="0" cy="648449"/>
          </a:xfrm>
          <a:custGeom>
            <a:avLst/>
            <a:gdLst/>
            <a:ahLst/>
            <a:cxnLst/>
            <a:rect l="l" t="t" r="r" b="b"/>
            <a:pathLst>
              <a:path h="1069339">
                <a:moveTo>
                  <a:pt x="0" y="0"/>
                </a:moveTo>
                <a:lnTo>
                  <a:pt x="0" y="1068799"/>
                </a:lnTo>
              </a:path>
            </a:pathLst>
          </a:custGeom>
          <a:ln w="47118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5" name="object 102">
            <a:extLst>
              <a:ext uri="{FF2B5EF4-FFF2-40B4-BE49-F238E27FC236}">
                <a16:creationId xmlns:a16="http://schemas.microsoft.com/office/drawing/2014/main" id="{DCE4EF93-BDA3-4110-710A-3CAB656F8898}"/>
              </a:ext>
            </a:extLst>
          </p:cNvPr>
          <p:cNvGrpSpPr/>
          <p:nvPr/>
        </p:nvGrpSpPr>
        <p:grpSpPr>
          <a:xfrm>
            <a:off x="563042" y="6579131"/>
            <a:ext cx="482178" cy="99835"/>
            <a:chOff x="927794" y="10849484"/>
            <a:chExt cx="795148" cy="164635"/>
          </a:xfrm>
        </p:grpSpPr>
        <p:pic>
          <p:nvPicPr>
            <p:cNvPr id="7" name="object 103">
              <a:extLst>
                <a:ext uri="{FF2B5EF4-FFF2-40B4-BE49-F238E27FC236}">
                  <a16:creationId xmlns:a16="http://schemas.microsoft.com/office/drawing/2014/main" id="{268603BB-8031-E3E5-F239-D00D9B299AF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794" y="10849484"/>
              <a:ext cx="490913" cy="164232"/>
            </a:xfrm>
            <a:prstGeom prst="rect">
              <a:avLst/>
            </a:prstGeom>
          </p:spPr>
        </p:pic>
        <p:pic>
          <p:nvPicPr>
            <p:cNvPr id="8" name="object 104">
              <a:extLst>
                <a:ext uri="{FF2B5EF4-FFF2-40B4-BE49-F238E27FC236}">
                  <a16:creationId xmlns:a16="http://schemas.microsoft.com/office/drawing/2014/main" id="{EC943B23-D2C7-7F28-7C2E-916865068BB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062" y="10896406"/>
              <a:ext cx="87217" cy="117184"/>
            </a:xfrm>
            <a:prstGeom prst="rect">
              <a:avLst/>
            </a:prstGeom>
          </p:spPr>
        </p:pic>
        <p:sp>
          <p:nvSpPr>
            <p:cNvPr id="9" name="object 105">
              <a:extLst>
                <a:ext uri="{FF2B5EF4-FFF2-40B4-BE49-F238E27FC236}">
                  <a16:creationId xmlns:a16="http://schemas.microsoft.com/office/drawing/2014/main" id="{C354E734-980E-1DAC-B3FD-4605CF0C8E33}"/>
                </a:ext>
              </a:extLst>
            </p:cNvPr>
            <p:cNvSpPr/>
            <p:nvPr/>
          </p:nvSpPr>
          <p:spPr>
            <a:xfrm>
              <a:off x="1551305" y="10856639"/>
              <a:ext cx="30480" cy="157480"/>
            </a:xfrm>
            <a:custGeom>
              <a:avLst/>
              <a:gdLst/>
              <a:ahLst/>
              <a:cxnLst/>
              <a:rect l="l" t="t" r="r" b="b"/>
              <a:pathLst>
                <a:path w="30480" h="157479">
                  <a:moveTo>
                    <a:pt x="30353" y="39776"/>
                  </a:moveTo>
                  <a:lnTo>
                    <a:pt x="0" y="39776"/>
                  </a:lnTo>
                  <a:lnTo>
                    <a:pt x="0" y="156972"/>
                  </a:lnTo>
                  <a:lnTo>
                    <a:pt x="30353" y="156972"/>
                  </a:lnTo>
                  <a:lnTo>
                    <a:pt x="30353" y="39776"/>
                  </a:lnTo>
                  <a:close/>
                </a:path>
                <a:path w="30480" h="157479">
                  <a:moveTo>
                    <a:pt x="30353" y="0"/>
                  </a:moveTo>
                  <a:lnTo>
                    <a:pt x="0" y="0"/>
                  </a:lnTo>
                  <a:lnTo>
                    <a:pt x="0" y="28054"/>
                  </a:lnTo>
                  <a:lnTo>
                    <a:pt x="30353" y="28054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pic>
          <p:nvPicPr>
            <p:cNvPr id="11" name="object 106">
              <a:extLst>
                <a:ext uri="{FF2B5EF4-FFF2-40B4-BE49-F238E27FC236}">
                  <a16:creationId xmlns:a16="http://schemas.microsoft.com/office/drawing/2014/main" id="{CBBABAEA-E645-620A-7C9C-CAD82F1C3E6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5632" y="10896412"/>
              <a:ext cx="117310" cy="117051"/>
            </a:xfrm>
            <a:prstGeom prst="rect">
              <a:avLst/>
            </a:prstGeom>
          </p:spPr>
        </p:pic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B4EBA0-5028-0853-BC47-A8937C1CC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2" y="6405023"/>
            <a:ext cx="736355" cy="213831"/>
          </a:xfrm>
          <a:prstGeom prst="rect">
            <a:avLst/>
          </a:prstGeom>
        </p:spPr>
      </p:pic>
      <p:sp>
        <p:nvSpPr>
          <p:cNvPr id="13" name="bg object 24">
            <a:extLst>
              <a:ext uri="{FF2B5EF4-FFF2-40B4-BE49-F238E27FC236}">
                <a16:creationId xmlns:a16="http://schemas.microsoft.com/office/drawing/2014/main" id="{F4BF9246-0A9E-1DEE-0B4A-F75F05A8102F}"/>
              </a:ext>
            </a:extLst>
          </p:cNvPr>
          <p:cNvSpPr/>
          <p:nvPr/>
        </p:nvSpPr>
        <p:spPr>
          <a:xfrm>
            <a:off x="11691374" y="6598437"/>
            <a:ext cx="41972" cy="72777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0" y="119878"/>
                </a:moveTo>
                <a:lnTo>
                  <a:pt x="68762" y="56786"/>
                </a:lnTo>
                <a:lnTo>
                  <a:pt x="620" y="0"/>
                </a:lnTo>
              </a:path>
            </a:pathLst>
          </a:custGeom>
          <a:ln w="25059">
            <a:solidFill>
              <a:srgbClr val="27A7D2"/>
            </a:solidFill>
          </a:ln>
        </p:spPr>
        <p:txBody>
          <a:bodyPr wrap="square" lIns="0" tIns="0" rIns="0" bIns="0" rtlCol="0"/>
          <a:lstStyle/>
          <a:p>
            <a:endParaRPr lang="en-US" sz="1092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35101-F4AD-DDEC-3994-D7F0DEA30EF8}"/>
              </a:ext>
            </a:extLst>
          </p:cNvPr>
          <p:cNvSpPr/>
          <p:nvPr/>
        </p:nvSpPr>
        <p:spPr>
          <a:xfrm>
            <a:off x="11849" y="1048052"/>
            <a:ext cx="12192000" cy="92669"/>
          </a:xfrm>
          <a:prstGeom prst="rect">
            <a:avLst/>
          </a:prstGeom>
          <a:solidFill>
            <a:srgbClr val="0B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9FABFF-9D57-63EF-74B4-85296C02BE7D}"/>
              </a:ext>
            </a:extLst>
          </p:cNvPr>
          <p:cNvGrpSpPr/>
          <p:nvPr/>
        </p:nvGrpSpPr>
        <p:grpSpPr>
          <a:xfrm>
            <a:off x="445764" y="1630023"/>
            <a:ext cx="5650236" cy="1052758"/>
            <a:chOff x="787943" y="1215972"/>
            <a:chExt cx="5741858" cy="105275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A0669A-D538-AE16-E27A-CE48C09CE1B2}"/>
                </a:ext>
              </a:extLst>
            </p:cNvPr>
            <p:cNvSpPr txBox="1"/>
            <p:nvPr/>
          </p:nvSpPr>
          <p:spPr>
            <a:xfrm>
              <a:off x="1921682" y="1253067"/>
              <a:ext cx="460811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b="1">
                  <a:latin typeface="Plus Jakarta Sans" pitchFamily="2" charset="77"/>
                  <a:cs typeface="Plus Jakarta Sans" pitchFamily="2" charset="77"/>
                </a:rPr>
                <a:t>Fastest Distributed SQL Engine</a:t>
              </a:r>
            </a:p>
            <a:p>
              <a:r>
                <a:rPr lang="en-US" sz="1400" b="0" i="0" u="none" strike="noStrike">
                  <a:solidFill>
                    <a:srgbClr val="000000"/>
                  </a:solidFill>
                  <a:effectLst/>
                  <a:latin typeface="Plus Jakarta Sans" pitchFamily="2" charset="77"/>
                  <a:ea typeface="Cambria"/>
                  <a:cs typeface="Plus Jakarta Sans" pitchFamily="2" charset="77"/>
                </a:rPr>
                <a:t>Query optimization to manage compute, performance, and cost Intelligent indexing and caching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CAE05E-71B4-DD32-F422-794C81053A34}"/>
                </a:ext>
              </a:extLst>
            </p:cNvPr>
            <p:cNvGrpSpPr/>
            <p:nvPr/>
          </p:nvGrpSpPr>
          <p:grpSpPr>
            <a:xfrm>
              <a:off x="787943" y="1215972"/>
              <a:ext cx="900000" cy="900000"/>
              <a:chOff x="787943" y="1215972"/>
              <a:chExt cx="900000" cy="900000"/>
            </a:xfrm>
          </p:grpSpPr>
          <p:sp>
            <p:nvSpPr>
              <p:cNvPr id="17" name="Rectangle: Rounded Corners 51">
                <a:extLst>
                  <a:ext uri="{FF2B5EF4-FFF2-40B4-BE49-F238E27FC236}">
                    <a16:creationId xmlns:a16="http://schemas.microsoft.com/office/drawing/2014/main" id="{37A1CAEA-8404-E955-F498-21103A07AD92}"/>
                  </a:ext>
                </a:extLst>
              </p:cNvPr>
              <p:cNvSpPr/>
              <p:nvPr/>
            </p:nvSpPr>
            <p:spPr>
              <a:xfrm>
                <a:off x="787943" y="1215972"/>
                <a:ext cx="900000" cy="900000"/>
              </a:xfrm>
              <a:prstGeom prst="roundRect">
                <a:avLst/>
              </a:prstGeom>
              <a:solidFill>
                <a:srgbClr val="0BA8D3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Plus Jakarta Sans" pitchFamily="2" charset="77"/>
                  <a:cs typeface="Plus Jakarta Sans" pitchFamily="2" charset="77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D272E8-3316-D104-A81E-4A8F1FC9DD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7951" y="1395973"/>
                <a:ext cx="540001" cy="540001"/>
                <a:chOff x="7342094" y="195406"/>
                <a:chExt cx="914400" cy="914400"/>
              </a:xfrm>
              <a:solidFill>
                <a:schemeClr val="bg1"/>
              </a:solidFill>
            </p:grpSpPr>
            <p:pic>
              <p:nvPicPr>
                <p:cNvPr id="19" name="Graphic 18" descr="Bar chart with solid fill">
                  <a:extLst>
                    <a:ext uri="{FF2B5EF4-FFF2-40B4-BE49-F238E27FC236}">
                      <a16:creationId xmlns:a16="http://schemas.microsoft.com/office/drawing/2014/main" id="{67AD4E0D-4A8D-B8C9-A5A5-81D73AFAE7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38623" y="555812"/>
                  <a:ext cx="283186" cy="283186"/>
                </a:xfrm>
                <a:prstGeom prst="rect">
                  <a:avLst/>
                </a:prstGeom>
              </p:spPr>
            </p:pic>
            <p:pic>
              <p:nvPicPr>
                <p:cNvPr id="20" name="Graphic 19" descr="Clock with solid fill">
                  <a:extLst>
                    <a:ext uri="{FF2B5EF4-FFF2-40B4-BE49-F238E27FC236}">
                      <a16:creationId xmlns:a16="http://schemas.microsoft.com/office/drawing/2014/main" id="{3758D88A-3F0B-D312-3A10-FE0DFB04F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42094" y="19540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1" name="Rectangle: Rounded Corners 55">
                  <a:extLst>
                    <a:ext uri="{FF2B5EF4-FFF2-40B4-BE49-F238E27FC236}">
                      <a16:creationId xmlns:a16="http://schemas.microsoft.com/office/drawing/2014/main" id="{95FEFB2D-AA69-F533-443A-E898248E3598}"/>
                    </a:ext>
                  </a:extLst>
                </p:cNvPr>
                <p:cNvSpPr/>
                <p:nvPr/>
              </p:nvSpPr>
              <p:spPr>
                <a:xfrm rot="1666829">
                  <a:off x="7909780" y="249749"/>
                  <a:ext cx="82439" cy="11998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22" name="Rectangle: Rounded Corners 56">
                  <a:extLst>
                    <a:ext uri="{FF2B5EF4-FFF2-40B4-BE49-F238E27FC236}">
                      <a16:creationId xmlns:a16="http://schemas.microsoft.com/office/drawing/2014/main" id="{7C1CF9C1-9E72-C462-539F-271D6EC0F9A8}"/>
                    </a:ext>
                  </a:extLst>
                </p:cNvPr>
                <p:cNvSpPr/>
                <p:nvPr/>
              </p:nvSpPr>
              <p:spPr>
                <a:xfrm rot="19789288">
                  <a:off x="7573110" y="251360"/>
                  <a:ext cx="82439" cy="11998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678C4E-1718-FCEE-2170-1340B8D7BC9B}"/>
              </a:ext>
            </a:extLst>
          </p:cNvPr>
          <p:cNvGrpSpPr/>
          <p:nvPr/>
        </p:nvGrpSpPr>
        <p:grpSpPr>
          <a:xfrm>
            <a:off x="3590105" y="5608380"/>
            <a:ext cx="5694415" cy="950179"/>
            <a:chOff x="787943" y="3861044"/>
            <a:chExt cx="5531545" cy="94552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7467F8-0DCF-FCE4-BF39-B7F3F67ABF88}"/>
                </a:ext>
              </a:extLst>
            </p:cNvPr>
            <p:cNvSpPr txBox="1"/>
            <p:nvPr/>
          </p:nvSpPr>
          <p:spPr>
            <a:xfrm>
              <a:off x="1826258" y="4010270"/>
              <a:ext cx="4493230" cy="7963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b="1">
                  <a:latin typeface="Plus Jakarta Sans" pitchFamily="2" charset="77"/>
                  <a:cs typeface="Plus Jakarta Sans" pitchFamily="2" charset="77"/>
                </a:rPr>
                <a:t>User Experience - No Code</a:t>
              </a:r>
            </a:p>
            <a:p>
              <a:r>
                <a:rPr lang="en-US" sz="1400" b="0" i="0" u="none" strike="noStrike">
                  <a:solidFill>
                    <a:srgbClr val="000000"/>
                  </a:solidFill>
                  <a:effectLst/>
                  <a:latin typeface="Plus Jakarta Sans" pitchFamily="2" charset="77"/>
                  <a:ea typeface="Cambria"/>
                  <a:cs typeface="Plus Jakarta Sans" pitchFamily="2" charset="77"/>
                </a:rPr>
                <a:t>Web-native interface with fully tested and stable </a:t>
              </a:r>
              <a:r>
                <a:rPr lang="en-US" sz="1400">
                  <a:solidFill>
                    <a:srgbClr val="000000"/>
                  </a:solidFill>
                  <a:latin typeface="Plus Jakarta Sans" pitchFamily="2" charset="77"/>
                  <a:ea typeface="Cambria"/>
                  <a:cs typeface="Plus Jakarta Sans" pitchFamily="2" charset="77"/>
                </a:rPr>
                <a:t>releases around</a:t>
              </a:r>
              <a:r>
                <a:rPr lang="en-US" sz="1400" b="0" i="0" u="none" strike="noStrike">
                  <a:solidFill>
                    <a:srgbClr val="000000"/>
                  </a:solidFill>
                  <a:effectLst/>
                  <a:latin typeface="Plus Jakarta Sans" pitchFamily="2" charset="77"/>
                  <a:ea typeface="Cambria"/>
                  <a:cs typeface="Plus Jakarta Sans" pitchFamily="2" charset="77"/>
                </a:rPr>
                <a:t> the clock 24/7 customer support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3939F9-1D85-E36B-4F97-B4ACDC3B6C56}"/>
                </a:ext>
              </a:extLst>
            </p:cNvPr>
            <p:cNvGrpSpPr/>
            <p:nvPr/>
          </p:nvGrpSpPr>
          <p:grpSpPr>
            <a:xfrm>
              <a:off x="787943" y="3861044"/>
              <a:ext cx="900000" cy="900000"/>
              <a:chOff x="787943" y="3861044"/>
              <a:chExt cx="900000" cy="900000"/>
            </a:xfrm>
          </p:grpSpPr>
          <p:sp>
            <p:nvSpPr>
              <p:cNvPr id="27" name="Rectangle: Rounded Corners 17">
                <a:extLst>
                  <a:ext uri="{FF2B5EF4-FFF2-40B4-BE49-F238E27FC236}">
                    <a16:creationId xmlns:a16="http://schemas.microsoft.com/office/drawing/2014/main" id="{05ECC459-EB74-B7EA-9169-790B19D485A4}"/>
                  </a:ext>
                </a:extLst>
              </p:cNvPr>
              <p:cNvSpPr/>
              <p:nvPr/>
            </p:nvSpPr>
            <p:spPr>
              <a:xfrm>
                <a:off x="787943" y="3861044"/>
                <a:ext cx="900000" cy="900000"/>
              </a:xfrm>
              <a:prstGeom prst="roundRect">
                <a:avLst/>
              </a:prstGeom>
              <a:solidFill>
                <a:srgbClr val="0BA8D3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Plus Jakarta Sans" pitchFamily="2" charset="77"/>
                  <a:cs typeface="Plus Jakarta Sans" pitchFamily="2" charset="77"/>
                </a:endParaRPr>
              </a:p>
            </p:txBody>
          </p:sp>
          <p:pic>
            <p:nvPicPr>
              <p:cNvPr id="28" name="Graphic 27" descr="Puzzle pieces with solid fill">
                <a:extLst>
                  <a:ext uri="{FF2B5EF4-FFF2-40B4-BE49-F238E27FC236}">
                    <a16:creationId xmlns:a16="http://schemas.microsoft.com/office/drawing/2014/main" id="{98BC7511-C9D6-870A-5256-A4C412C83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67943" y="4041044"/>
                <a:ext cx="540000" cy="540000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2C4398-FB87-B4DD-6E97-4D98732606A8}"/>
              </a:ext>
            </a:extLst>
          </p:cNvPr>
          <p:cNvGrpSpPr/>
          <p:nvPr/>
        </p:nvGrpSpPr>
        <p:grpSpPr>
          <a:xfrm>
            <a:off x="6451178" y="3954475"/>
            <a:ext cx="5642752" cy="911997"/>
            <a:chOff x="6017662" y="4580199"/>
            <a:chExt cx="5642752" cy="9119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EE88FDB-D55C-CD5F-F503-00733D861545}"/>
                </a:ext>
              </a:extLst>
            </p:cNvPr>
            <p:cNvGrpSpPr/>
            <p:nvPr/>
          </p:nvGrpSpPr>
          <p:grpSpPr>
            <a:xfrm>
              <a:off x="6017662" y="4592196"/>
              <a:ext cx="900000" cy="900000"/>
              <a:chOff x="9437856" y="1398357"/>
              <a:chExt cx="900000" cy="900000"/>
            </a:xfrm>
          </p:grpSpPr>
          <p:sp>
            <p:nvSpPr>
              <p:cNvPr id="32" name="Rectangle: Rounded Corners 34">
                <a:extLst>
                  <a:ext uri="{FF2B5EF4-FFF2-40B4-BE49-F238E27FC236}">
                    <a16:creationId xmlns:a16="http://schemas.microsoft.com/office/drawing/2014/main" id="{5D59AD6D-DE11-6C04-F67C-C05697732BA5}"/>
                  </a:ext>
                </a:extLst>
              </p:cNvPr>
              <p:cNvSpPr/>
              <p:nvPr/>
            </p:nvSpPr>
            <p:spPr>
              <a:xfrm>
                <a:off x="9437856" y="1398357"/>
                <a:ext cx="900000" cy="900000"/>
              </a:xfrm>
              <a:prstGeom prst="roundRect">
                <a:avLst/>
              </a:prstGeom>
              <a:solidFill>
                <a:srgbClr val="0BA8D3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Plus Jakarta Sans" pitchFamily="2" charset="77"/>
                  <a:cs typeface="Plus Jakarta Sans" pitchFamily="2" charset="77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979BA41-7457-A2F1-25B6-1A72C99D13BE}"/>
                  </a:ext>
                </a:extLst>
              </p:cNvPr>
              <p:cNvGrpSpPr/>
              <p:nvPr/>
            </p:nvGrpSpPr>
            <p:grpSpPr>
              <a:xfrm>
                <a:off x="9578732" y="1578357"/>
                <a:ext cx="618248" cy="540000"/>
                <a:chOff x="5506300" y="2971800"/>
                <a:chExt cx="618248" cy="540000"/>
              </a:xfrm>
            </p:grpSpPr>
            <p:pic>
              <p:nvPicPr>
                <p:cNvPr id="34" name="Graphic 33" descr="Gears with solid fill">
                  <a:extLst>
                    <a:ext uri="{FF2B5EF4-FFF2-40B4-BE49-F238E27FC236}">
                      <a16:creationId xmlns:a16="http://schemas.microsoft.com/office/drawing/2014/main" id="{23A2C44E-E972-91B4-59AD-68179F35F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4548" y="2971800"/>
                  <a:ext cx="540000" cy="540000"/>
                </a:xfrm>
                <a:prstGeom prst="rect">
                  <a:avLst/>
                </a:prstGeom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3A9C133-ECCE-11C4-D2E5-A8DA46A2CE6B}"/>
                    </a:ext>
                  </a:extLst>
                </p:cNvPr>
                <p:cNvSpPr/>
                <p:nvPr/>
              </p:nvSpPr>
              <p:spPr>
                <a:xfrm>
                  <a:off x="5584548" y="3027388"/>
                  <a:ext cx="63530" cy="63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DB34278-A4E4-4671-4B81-0ADEC2924C10}"/>
                    </a:ext>
                  </a:extLst>
                </p:cNvPr>
                <p:cNvSpPr/>
                <p:nvPr/>
              </p:nvSpPr>
              <p:spPr>
                <a:xfrm>
                  <a:off x="5697980" y="3140549"/>
                  <a:ext cx="63530" cy="63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8C0609D-F20E-3332-7F50-4D1503FD6F94}"/>
                    </a:ext>
                  </a:extLst>
                </p:cNvPr>
                <p:cNvSpPr/>
                <p:nvPr/>
              </p:nvSpPr>
              <p:spPr>
                <a:xfrm>
                  <a:off x="5597783" y="3168564"/>
                  <a:ext cx="63530" cy="63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A63781B-F4F5-242A-5B5B-E552C746D018}"/>
                    </a:ext>
                  </a:extLst>
                </p:cNvPr>
                <p:cNvSpPr/>
                <p:nvPr/>
              </p:nvSpPr>
              <p:spPr>
                <a:xfrm>
                  <a:off x="5716415" y="2995623"/>
                  <a:ext cx="63530" cy="63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B354C6D-994F-F8BA-E354-8545CC980FF1}"/>
                    </a:ext>
                  </a:extLst>
                </p:cNvPr>
                <p:cNvSpPr/>
                <p:nvPr/>
              </p:nvSpPr>
              <p:spPr>
                <a:xfrm>
                  <a:off x="5506300" y="3108784"/>
                  <a:ext cx="63530" cy="635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96DABDB-41F2-11D3-31E7-8998CC4C4944}"/>
                    </a:ext>
                  </a:extLst>
                </p:cNvPr>
                <p:cNvSpPr/>
                <p:nvPr/>
              </p:nvSpPr>
              <p:spPr>
                <a:xfrm>
                  <a:off x="5965964" y="3296818"/>
                  <a:ext cx="105270" cy="105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atin typeface="Plus Jakarta Sans" pitchFamily="2" charset="77"/>
                    <a:cs typeface="Plus Jakarta Sans" pitchFamily="2" charset="77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B104CB-51D0-2590-A9E6-56B9A64D413D}"/>
                </a:ext>
              </a:extLst>
            </p:cNvPr>
            <p:cNvSpPr txBox="1"/>
            <p:nvPr/>
          </p:nvSpPr>
          <p:spPr>
            <a:xfrm>
              <a:off x="7136786" y="4580199"/>
              <a:ext cx="4523628" cy="80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b="1">
                  <a:latin typeface="Plus Jakarta Sans" pitchFamily="2" charset="77"/>
                  <a:cs typeface="Plus Jakarta Sans" pitchFamily="2" charset="77"/>
                </a:rPr>
                <a:t>Engine of Engines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Plus Jakarta Sans" pitchFamily="2" charset="77"/>
                  <a:ea typeface="Cambria"/>
                  <a:cs typeface="Plus Jakarta Sans" pitchFamily="2" charset="77"/>
                </a:rPr>
                <a:t>Get the lowest total cost of ownership by matching the right workload to the right engine</a:t>
              </a:r>
              <a:endParaRPr lang="en-US" sz="1400" b="0" i="0" u="none" strike="noStrike">
                <a:solidFill>
                  <a:srgbClr val="000000"/>
                </a:solidFill>
                <a:effectLst/>
                <a:latin typeface="Plus Jakarta Sans" pitchFamily="2" charset="77"/>
                <a:ea typeface="Cambria"/>
                <a:cs typeface="Plus Jakarta Sans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83425E-F209-ECD6-0595-13C825464956}"/>
              </a:ext>
            </a:extLst>
          </p:cNvPr>
          <p:cNvGrpSpPr/>
          <p:nvPr/>
        </p:nvGrpSpPr>
        <p:grpSpPr>
          <a:xfrm>
            <a:off x="6437951" y="1671218"/>
            <a:ext cx="5655979" cy="1231106"/>
            <a:chOff x="6017662" y="3469863"/>
            <a:chExt cx="5655979" cy="123110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0F8DBCE-9328-2A68-5E3C-4BE789651D9C}"/>
                </a:ext>
              </a:extLst>
            </p:cNvPr>
            <p:cNvGrpSpPr/>
            <p:nvPr/>
          </p:nvGrpSpPr>
          <p:grpSpPr>
            <a:xfrm>
              <a:off x="6017662" y="3472719"/>
              <a:ext cx="900000" cy="900000"/>
              <a:chOff x="8348535" y="1380564"/>
              <a:chExt cx="900000" cy="900000"/>
            </a:xfrm>
          </p:grpSpPr>
          <p:sp>
            <p:nvSpPr>
              <p:cNvPr id="44" name="Rectangle: Rounded Corners 29">
                <a:extLst>
                  <a:ext uri="{FF2B5EF4-FFF2-40B4-BE49-F238E27FC236}">
                    <a16:creationId xmlns:a16="http://schemas.microsoft.com/office/drawing/2014/main" id="{BF795BDA-E9CF-48E0-EDFF-143A51891BCE}"/>
                  </a:ext>
                </a:extLst>
              </p:cNvPr>
              <p:cNvSpPr/>
              <p:nvPr/>
            </p:nvSpPr>
            <p:spPr>
              <a:xfrm>
                <a:off x="8348535" y="1380564"/>
                <a:ext cx="900000" cy="900000"/>
              </a:xfrm>
              <a:prstGeom prst="roundRect">
                <a:avLst/>
              </a:prstGeom>
              <a:solidFill>
                <a:srgbClr val="0BA8D3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Plus Jakarta Sans" pitchFamily="2" charset="77"/>
                  <a:cs typeface="Plus Jakarta Sans" pitchFamily="2" charset="77"/>
                </a:endParaRPr>
              </a:p>
            </p:txBody>
          </p:sp>
          <p:pic>
            <p:nvPicPr>
              <p:cNvPr id="45" name="Graphic 44" descr="Good Inventory with solid fill">
                <a:extLst>
                  <a:ext uri="{FF2B5EF4-FFF2-40B4-BE49-F238E27FC236}">
                    <a16:creationId xmlns:a16="http://schemas.microsoft.com/office/drawing/2014/main" id="{32EFBF01-12E9-6968-4478-A77FA7A8A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528535" y="1560564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7160DC-BCED-1B68-4ABC-B8FCAC33B96E}"/>
                </a:ext>
              </a:extLst>
            </p:cNvPr>
            <p:cNvSpPr txBox="1"/>
            <p:nvPr/>
          </p:nvSpPr>
          <p:spPr>
            <a:xfrm>
              <a:off x="7097661" y="3469863"/>
              <a:ext cx="4575980" cy="12311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b="1">
                  <a:latin typeface="Plus Jakarta Sans" pitchFamily="2" charset="77"/>
                  <a:cs typeface="Plus Jakarta Sans" pitchFamily="2" charset="77"/>
                </a:rPr>
                <a:t>Federated Computational Governance</a:t>
              </a:r>
            </a:p>
            <a:p>
              <a:pPr algn="l"/>
              <a:r>
                <a:rPr lang="en-US" sz="1400" b="0" i="0" u="none" strike="noStrike">
                  <a:solidFill>
                    <a:srgbClr val="000000"/>
                  </a:solidFill>
                  <a:effectLst/>
                  <a:latin typeface="Plus Jakarta Sans" pitchFamily="2" charset="77"/>
                  <a:ea typeface="Cambria"/>
                  <a:cs typeface="Plus Jakarta Sans" pitchFamily="2" charset="77"/>
                </a:rPr>
                <a:t>Enterprise-grade security, fine-grained access control, encryption and masking Active metadata management for continuous classification of sensitive data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80A0C9-DFE5-D46C-380D-A02006487B6C}"/>
              </a:ext>
            </a:extLst>
          </p:cNvPr>
          <p:cNvGrpSpPr/>
          <p:nvPr/>
        </p:nvGrpSpPr>
        <p:grpSpPr>
          <a:xfrm>
            <a:off x="506324" y="3940883"/>
            <a:ext cx="5234499" cy="1231106"/>
            <a:chOff x="851692" y="2589490"/>
            <a:chExt cx="4806590" cy="117969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7403E2-DF9F-9B38-9456-4A0ED2673E60}"/>
                </a:ext>
              </a:extLst>
            </p:cNvPr>
            <p:cNvSpPr txBox="1"/>
            <p:nvPr/>
          </p:nvSpPr>
          <p:spPr>
            <a:xfrm>
              <a:off x="1947270" y="2589490"/>
              <a:ext cx="3711012" cy="11796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AU" b="1">
                  <a:latin typeface="Plus Jakarta Sans" pitchFamily="2" charset="77"/>
                  <a:cs typeface="Plus Jakarta Sans" pitchFamily="2" charset="77"/>
                </a:rPr>
                <a:t>Easy Connectivity</a:t>
              </a:r>
            </a:p>
            <a:p>
              <a:pPr algn="l"/>
              <a:r>
                <a:rPr lang="en-US" sz="1400" b="0" i="0" u="none" strike="noStrike">
                  <a:solidFill>
                    <a:srgbClr val="000000"/>
                  </a:solidFill>
                  <a:effectLst/>
                  <a:latin typeface="Plus Jakarta Sans" pitchFamily="2" charset="77"/>
                  <a:ea typeface="Cambria"/>
                  <a:cs typeface="Plus Jakarta Sans" pitchFamily="2" charset="77"/>
                </a:rPr>
                <a:t>Frictionless cross-platform real-time data integration and access layer Self-service no-code and low-code integration using a familiar SQL interface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02BA128-4C50-B84C-9EEB-7D82AE4DA0A4}"/>
                </a:ext>
              </a:extLst>
            </p:cNvPr>
            <p:cNvGrpSpPr/>
            <p:nvPr/>
          </p:nvGrpSpPr>
          <p:grpSpPr>
            <a:xfrm>
              <a:off x="851692" y="2592771"/>
              <a:ext cx="826428" cy="832327"/>
              <a:chOff x="851692" y="2592771"/>
              <a:chExt cx="826428" cy="832327"/>
            </a:xfrm>
          </p:grpSpPr>
          <p:sp>
            <p:nvSpPr>
              <p:cNvPr id="49" name="Rectangle: Rounded Corners 60">
                <a:extLst>
                  <a:ext uri="{FF2B5EF4-FFF2-40B4-BE49-F238E27FC236}">
                    <a16:creationId xmlns:a16="http://schemas.microsoft.com/office/drawing/2014/main" id="{5E107907-B4A5-5E1E-751A-0C9F18D7670D}"/>
                  </a:ext>
                </a:extLst>
              </p:cNvPr>
              <p:cNvSpPr/>
              <p:nvPr/>
            </p:nvSpPr>
            <p:spPr>
              <a:xfrm>
                <a:off x="851692" y="2592771"/>
                <a:ext cx="826428" cy="832327"/>
              </a:xfrm>
              <a:prstGeom prst="roundRect">
                <a:avLst/>
              </a:prstGeom>
              <a:solidFill>
                <a:srgbClr val="0BA8D3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Plus Jakarta Sans" pitchFamily="2" charset="77"/>
                  <a:cs typeface="Plus Jakarta Sans" pitchFamily="2" charset="77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4966775-A045-F88E-DF0B-0C40D20A94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7166" y="2729012"/>
                <a:ext cx="621571" cy="540001"/>
                <a:chOff x="8213765" y="396071"/>
                <a:chExt cx="1052526" cy="914400"/>
              </a:xfrm>
            </p:grpSpPr>
            <p:pic>
              <p:nvPicPr>
                <p:cNvPr id="53" name="Graphic 52" descr="Lock with solid fill">
                  <a:extLst>
                    <a:ext uri="{FF2B5EF4-FFF2-40B4-BE49-F238E27FC236}">
                      <a16:creationId xmlns:a16="http://schemas.microsoft.com/office/drawing/2014/main" id="{53B991AB-EABA-6406-0750-AEA81A8ECD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88629" y="659057"/>
                  <a:ext cx="377662" cy="377662"/>
                </a:xfrm>
                <a:prstGeom prst="rect">
                  <a:avLst/>
                </a:prstGeom>
              </p:spPr>
            </p:pic>
            <p:pic>
              <p:nvPicPr>
                <p:cNvPr id="54" name="Graphic 53" descr="Share with solid fill">
                  <a:extLst>
                    <a:ext uri="{FF2B5EF4-FFF2-40B4-BE49-F238E27FC236}">
                      <a16:creationId xmlns:a16="http://schemas.microsoft.com/office/drawing/2014/main" id="{50B58852-35A4-871C-FB1F-9FAEDA355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13765" y="396071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1638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A7C04967-5552-8212-FDCF-F72C286F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2184008" cy="6812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455CE-E9A3-65C3-FF12-AF2A34FA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36" y="429801"/>
            <a:ext cx="11160125" cy="369332"/>
          </a:xfrm>
        </p:spPr>
        <p:txBody>
          <a:bodyPr>
            <a:noAutofit/>
          </a:bodyPr>
          <a:lstStyle/>
          <a:p>
            <a:pPr algn="l"/>
            <a:r>
              <a:rPr lang="en-AU" sz="2800" b="1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Decentralization of data requires new thinking and skilled professional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202D3-D46D-1A2E-EE87-1C810152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3947-1001-6C44-8F03-A349BE13D231}" type="slidenum">
              <a:rPr lang="en-AU" smtClean="0">
                <a:latin typeface="Plus Jakarta Sans" pitchFamily="2" charset="77"/>
                <a:cs typeface="Plus Jakarta Sans" pitchFamily="2" charset="77"/>
              </a:rPr>
              <a:pPr/>
              <a:t>6</a:t>
            </a:fld>
            <a:endParaRPr lang="en-AU"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04A0DC-C885-A24B-9532-08AEBC9C4510}"/>
              </a:ext>
            </a:extLst>
          </p:cNvPr>
          <p:cNvSpPr/>
          <p:nvPr/>
        </p:nvSpPr>
        <p:spPr>
          <a:xfrm>
            <a:off x="334356" y="1742320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54CD5-D638-48C8-D8E3-2DB0974030D0}"/>
              </a:ext>
            </a:extLst>
          </p:cNvPr>
          <p:cNvSpPr txBox="1"/>
          <p:nvPr/>
        </p:nvSpPr>
        <p:spPr>
          <a:xfrm>
            <a:off x="318371" y="2140630"/>
            <a:ext cx="12922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Strategy,  Advisory, Roadmap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45E82B-67A7-7FB8-30C3-D4BFE839E1A1}"/>
              </a:ext>
            </a:extLst>
          </p:cNvPr>
          <p:cNvSpPr/>
          <p:nvPr/>
        </p:nvSpPr>
        <p:spPr>
          <a:xfrm>
            <a:off x="1955294" y="1742321"/>
            <a:ext cx="1241344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C0420E-95B8-8862-FE28-760FDCCC1881}"/>
              </a:ext>
            </a:extLst>
          </p:cNvPr>
          <p:cNvSpPr/>
          <p:nvPr/>
        </p:nvSpPr>
        <p:spPr>
          <a:xfrm>
            <a:off x="3541332" y="1742320"/>
            <a:ext cx="1241344" cy="126582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D10F9-9AA5-7DBC-DE77-ABEE851A3D85}"/>
              </a:ext>
            </a:extLst>
          </p:cNvPr>
          <p:cNvSpPr txBox="1"/>
          <p:nvPr/>
        </p:nvSpPr>
        <p:spPr>
          <a:xfrm>
            <a:off x="1890752" y="1955964"/>
            <a:ext cx="13792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Business Requirements &amp; Data Discovery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C3D38A-48F4-D8D9-C0CE-9BBFC796BA4B}"/>
              </a:ext>
            </a:extLst>
          </p:cNvPr>
          <p:cNvSpPr txBox="1"/>
          <p:nvPr/>
        </p:nvSpPr>
        <p:spPr>
          <a:xfrm>
            <a:off x="5260495" y="3740572"/>
            <a:ext cx="12610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Real-Time Data Quality Framework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4CF64-D9C2-9E75-350B-4A3D404D3CF5}"/>
              </a:ext>
            </a:extLst>
          </p:cNvPr>
          <p:cNvSpPr txBox="1"/>
          <p:nvPr/>
        </p:nvSpPr>
        <p:spPr>
          <a:xfrm>
            <a:off x="6915177" y="2035518"/>
            <a:ext cx="12529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Project Planning, Governance, Agile Execution, PMO</a:t>
            </a:r>
            <a:endParaRPr lang="en-AU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22F93-A704-B87B-0963-A4B70F3915A5}"/>
              </a:ext>
            </a:extLst>
          </p:cNvPr>
          <p:cNvSpPr txBox="1"/>
          <p:nvPr/>
        </p:nvSpPr>
        <p:spPr>
          <a:xfrm>
            <a:off x="295011" y="5506826"/>
            <a:ext cx="11623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Data Integration Services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973F85-3FBA-CFEE-3227-A9FE103E1523}"/>
              </a:ext>
            </a:extLst>
          </p:cNvPr>
          <p:cNvSpPr txBox="1"/>
          <p:nvPr/>
        </p:nvSpPr>
        <p:spPr>
          <a:xfrm>
            <a:off x="3650570" y="5549118"/>
            <a:ext cx="10669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Advanced Analytics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B4C040-3875-4183-79FE-B05645D9C998}"/>
              </a:ext>
            </a:extLst>
          </p:cNvPr>
          <p:cNvSpPr txBox="1"/>
          <p:nvPr/>
        </p:nvSpPr>
        <p:spPr>
          <a:xfrm>
            <a:off x="1969714" y="3678954"/>
            <a:ext cx="112914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Data Security Architecture &amp; Model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C42167-11E4-2456-3084-9731461D14AE}"/>
              </a:ext>
            </a:extLst>
          </p:cNvPr>
          <p:cNvSpPr txBox="1"/>
          <p:nvPr/>
        </p:nvSpPr>
        <p:spPr>
          <a:xfrm>
            <a:off x="3496374" y="1934826"/>
            <a:ext cx="13792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Business Engagement &amp; Use-Case Prototyping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8635E7-B190-26A6-5B4E-4A831B044BEE}"/>
              </a:ext>
            </a:extLst>
          </p:cNvPr>
          <p:cNvSpPr txBox="1"/>
          <p:nvPr/>
        </p:nvSpPr>
        <p:spPr>
          <a:xfrm>
            <a:off x="8806402" y="1865142"/>
            <a:ext cx="3315706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Enables partner to sell more services of a higher order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Accelerates the number of projects delivered by 3X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Accelerates partners sales process with ‘</a:t>
            </a:r>
            <a:r>
              <a:rPr lang="en-AU" sz="1400" dirty="0" err="1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Zetaris</a:t>
            </a: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 Express’ delivering outcomes in 4 weeks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Empowers partners customers with more agile and intuitive capabilities by powering innovation and delivering solutions at 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Enables partner to be more responsive to client's time to market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lus Jakarta Sans" pitchFamily="2" charset="77"/>
              <a:cs typeface="Plus Jakarta Sans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Enables deeper and more accurate insight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E86789-AA0E-5BAD-7D32-02ADE23C6864}"/>
              </a:ext>
            </a:extLst>
          </p:cNvPr>
          <p:cNvSpPr/>
          <p:nvPr/>
        </p:nvSpPr>
        <p:spPr>
          <a:xfrm>
            <a:off x="5261179" y="1736503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9B7408-C43E-610C-1E2E-97AC93446559}"/>
              </a:ext>
            </a:extLst>
          </p:cNvPr>
          <p:cNvSpPr txBox="1"/>
          <p:nvPr/>
        </p:nvSpPr>
        <p:spPr>
          <a:xfrm>
            <a:off x="8806402" y="1306660"/>
            <a:ext cx="306554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600" b="1" dirty="0">
                <a:solidFill>
                  <a:srgbClr val="0BA8D3"/>
                </a:solidFill>
                <a:latin typeface="Plus Jakarta Sans" pitchFamily="2" charset="77"/>
                <a:cs typeface="Plus Jakarta Sans" pitchFamily="2" charset="77"/>
              </a:rPr>
              <a:t>PARTNER SALES BENEFITS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0C346A-6E31-4836-300D-1D8FCA6E8C12}"/>
              </a:ext>
            </a:extLst>
          </p:cNvPr>
          <p:cNvSpPr txBox="1"/>
          <p:nvPr/>
        </p:nvSpPr>
        <p:spPr>
          <a:xfrm>
            <a:off x="4935870" y="6466905"/>
            <a:ext cx="2320260" cy="230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733" spc="307">
                <a:latin typeface="Plus Jakarta Sans" pitchFamily="2" charset="77"/>
                <a:cs typeface="Plus Jakarta Sans" pitchFamily="2" charset="77"/>
              </a:rPr>
              <a:t>ZETARIS ©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21EBA-68EC-B491-E5CC-54CC55844F5F}"/>
              </a:ext>
            </a:extLst>
          </p:cNvPr>
          <p:cNvSpPr txBox="1"/>
          <p:nvPr/>
        </p:nvSpPr>
        <p:spPr>
          <a:xfrm>
            <a:off x="5217416" y="2143635"/>
            <a:ext cx="14453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Architecture</a:t>
            </a: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 &amp;  </a:t>
            </a: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 Design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670D49D-4883-9246-B521-6C5C848DEAA1}"/>
              </a:ext>
            </a:extLst>
          </p:cNvPr>
          <p:cNvSpPr/>
          <p:nvPr/>
        </p:nvSpPr>
        <p:spPr>
          <a:xfrm>
            <a:off x="6901515" y="1736503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9838D4-9D26-534E-62E3-717EA0E82FFD}"/>
              </a:ext>
            </a:extLst>
          </p:cNvPr>
          <p:cNvSpPr/>
          <p:nvPr/>
        </p:nvSpPr>
        <p:spPr>
          <a:xfrm>
            <a:off x="293636" y="3429189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A6596-9323-1B81-F4DF-108CAC0B6E96}"/>
              </a:ext>
            </a:extLst>
          </p:cNvPr>
          <p:cNvSpPr txBox="1"/>
          <p:nvPr/>
        </p:nvSpPr>
        <p:spPr>
          <a:xfrm>
            <a:off x="245512" y="3664026"/>
            <a:ext cx="13792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Install, Configure,</a:t>
            </a: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 </a:t>
            </a: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 Build, Integrate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09BAFB-5B74-CA7D-547D-67DE8C6616F7}"/>
              </a:ext>
            </a:extLst>
          </p:cNvPr>
          <p:cNvSpPr/>
          <p:nvPr/>
        </p:nvSpPr>
        <p:spPr>
          <a:xfrm>
            <a:off x="1904888" y="3429189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4859C0-42A2-E564-B5E6-AE6B84D83F0D}"/>
              </a:ext>
            </a:extLst>
          </p:cNvPr>
          <p:cNvSpPr/>
          <p:nvPr/>
        </p:nvSpPr>
        <p:spPr>
          <a:xfrm>
            <a:off x="3521957" y="3429190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D8848-AC6E-06B2-CED9-BDBA2993DB3C}"/>
              </a:ext>
            </a:extLst>
          </p:cNvPr>
          <p:cNvSpPr txBox="1"/>
          <p:nvPr/>
        </p:nvSpPr>
        <p:spPr>
          <a:xfrm>
            <a:off x="3435219" y="3662378"/>
            <a:ext cx="14528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Virtual Data Architecture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(Industry </a:t>
            </a: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models, Data Vault)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B5086E-5814-51B6-9F90-13D65CFDF063}"/>
              </a:ext>
            </a:extLst>
          </p:cNvPr>
          <p:cNvSpPr/>
          <p:nvPr/>
        </p:nvSpPr>
        <p:spPr>
          <a:xfrm>
            <a:off x="5261178" y="3429190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808EFB-817F-AAE2-9E7E-9240F30DCF9D}"/>
              </a:ext>
            </a:extLst>
          </p:cNvPr>
          <p:cNvSpPr/>
          <p:nvPr/>
        </p:nvSpPr>
        <p:spPr>
          <a:xfrm>
            <a:off x="6907332" y="3429190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5012C-3921-BC21-6366-D96A2E5AF44D}"/>
              </a:ext>
            </a:extLst>
          </p:cNvPr>
          <p:cNvSpPr txBox="1"/>
          <p:nvPr/>
        </p:nvSpPr>
        <p:spPr>
          <a:xfrm>
            <a:off x="6846279" y="3607130"/>
            <a:ext cx="13792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Implement Policy-based Security &amp; Governance Model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60E095-729D-1E6C-AA0C-9D5C62D81C65}"/>
              </a:ext>
            </a:extLst>
          </p:cNvPr>
          <p:cNvSpPr/>
          <p:nvPr/>
        </p:nvSpPr>
        <p:spPr>
          <a:xfrm>
            <a:off x="247103" y="5197495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170509-61E6-7650-6C69-BC4BCD415544}"/>
              </a:ext>
            </a:extLst>
          </p:cNvPr>
          <p:cNvSpPr/>
          <p:nvPr/>
        </p:nvSpPr>
        <p:spPr>
          <a:xfrm>
            <a:off x="1893255" y="5197494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B4F01-D7F2-E23C-57A6-A90B93B087B4}"/>
              </a:ext>
            </a:extLst>
          </p:cNvPr>
          <p:cNvSpPr txBox="1"/>
          <p:nvPr/>
        </p:nvSpPr>
        <p:spPr>
          <a:xfrm>
            <a:off x="1953726" y="5549118"/>
            <a:ext cx="115652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" pitchFamily="2" charset="77"/>
                <a:cs typeface="Plus Jakarta Sans" pitchFamily="2" charset="77"/>
              </a:rPr>
              <a:t>Data Science AI/ML Services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DFBBE4F-ACA9-4985-19F7-78EF96F621FB}"/>
              </a:ext>
            </a:extLst>
          </p:cNvPr>
          <p:cNvSpPr/>
          <p:nvPr/>
        </p:nvSpPr>
        <p:spPr>
          <a:xfrm>
            <a:off x="3521957" y="5197495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408C75A-D38D-DA6D-7C22-DAE771E292CF}"/>
              </a:ext>
            </a:extLst>
          </p:cNvPr>
          <p:cNvSpPr/>
          <p:nvPr/>
        </p:nvSpPr>
        <p:spPr>
          <a:xfrm>
            <a:off x="5261179" y="5197495"/>
            <a:ext cx="1252978" cy="1271643"/>
          </a:xfrm>
          <a:prstGeom prst="ellipse">
            <a:avLst/>
          </a:prstGeom>
          <a:solidFill>
            <a:srgbClr val="0BA8D3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90677-38E1-710B-F069-F22DC9FC92FC}"/>
              </a:ext>
            </a:extLst>
          </p:cNvPr>
          <p:cNvSpPr txBox="1"/>
          <p:nvPr/>
        </p:nvSpPr>
        <p:spPr>
          <a:xfrm>
            <a:off x="5300182" y="5457495"/>
            <a:ext cx="12705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Data Visualization &amp; Reporting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437188B-A51C-4C17-DB3D-E868570A6AC9}"/>
              </a:ext>
            </a:extLst>
          </p:cNvPr>
          <p:cNvSpPr/>
          <p:nvPr/>
        </p:nvSpPr>
        <p:spPr>
          <a:xfrm>
            <a:off x="6907331" y="5197495"/>
            <a:ext cx="1252978" cy="1271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  <p:grpSp>
        <p:nvGrpSpPr>
          <p:cNvPr id="58" name="object 5">
            <a:extLst>
              <a:ext uri="{FF2B5EF4-FFF2-40B4-BE49-F238E27FC236}">
                <a16:creationId xmlns:a16="http://schemas.microsoft.com/office/drawing/2014/main" id="{5C74B3B8-5F44-5A8E-6451-199A99D2E158}"/>
              </a:ext>
            </a:extLst>
          </p:cNvPr>
          <p:cNvGrpSpPr/>
          <p:nvPr/>
        </p:nvGrpSpPr>
        <p:grpSpPr>
          <a:xfrm>
            <a:off x="14403896" y="1154441"/>
            <a:ext cx="5446428" cy="5541960"/>
            <a:chOff x="14457615" y="1596804"/>
            <a:chExt cx="5446428" cy="8553974"/>
          </a:xfrm>
        </p:grpSpPr>
        <p:sp>
          <p:nvSpPr>
            <p:cNvPr id="57" name="object 7">
              <a:extLst>
                <a:ext uri="{FF2B5EF4-FFF2-40B4-BE49-F238E27FC236}">
                  <a16:creationId xmlns:a16="http://schemas.microsoft.com/office/drawing/2014/main" id="{C88DC85E-69DA-BB2F-B710-4F3D5188DA3D}"/>
                </a:ext>
              </a:extLst>
            </p:cNvPr>
            <p:cNvSpPr/>
            <p:nvPr/>
          </p:nvSpPr>
          <p:spPr>
            <a:xfrm>
              <a:off x="14471278" y="2396973"/>
              <a:ext cx="0" cy="3046731"/>
            </a:xfrm>
            <a:custGeom>
              <a:avLst/>
              <a:gdLst/>
              <a:ahLst/>
              <a:cxnLst/>
              <a:rect l="l" t="t" r="r" b="b"/>
              <a:pathLst>
                <a:path h="3046729">
                  <a:moveTo>
                    <a:pt x="0" y="0"/>
                  </a:moveTo>
                  <a:lnTo>
                    <a:pt x="0" y="3046517"/>
                  </a:lnTo>
                </a:path>
              </a:pathLst>
            </a:custGeom>
            <a:ln w="47118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sp>
          <p:nvSpPr>
            <p:cNvPr id="56" name="object 6">
              <a:extLst>
                <a:ext uri="{FF2B5EF4-FFF2-40B4-BE49-F238E27FC236}">
                  <a16:creationId xmlns:a16="http://schemas.microsoft.com/office/drawing/2014/main" id="{A3D61E8A-DC7A-0C95-8617-9821EBA3681C}"/>
                </a:ext>
              </a:extLst>
            </p:cNvPr>
            <p:cNvSpPr/>
            <p:nvPr/>
          </p:nvSpPr>
          <p:spPr>
            <a:xfrm>
              <a:off x="14457615" y="1596804"/>
              <a:ext cx="5446428" cy="8553974"/>
            </a:xfrm>
            <a:custGeom>
              <a:avLst/>
              <a:gdLst/>
              <a:ahLst/>
              <a:cxnLst/>
              <a:rect l="l" t="t" r="r" b="b"/>
              <a:pathLst>
                <a:path w="10146665" h="6760209">
                  <a:moveTo>
                    <a:pt x="0" y="0"/>
                  </a:moveTo>
                  <a:lnTo>
                    <a:pt x="0" y="6642002"/>
                  </a:lnTo>
                  <a:lnTo>
                    <a:pt x="9257" y="6687856"/>
                  </a:lnTo>
                  <a:lnTo>
                    <a:pt x="34502" y="6725299"/>
                  </a:lnTo>
                  <a:lnTo>
                    <a:pt x="71946" y="6750543"/>
                  </a:lnTo>
                  <a:lnTo>
                    <a:pt x="117797" y="6759799"/>
                  </a:lnTo>
                  <a:lnTo>
                    <a:pt x="10028317" y="6759799"/>
                  </a:lnTo>
                  <a:lnTo>
                    <a:pt x="10074169" y="6750543"/>
                  </a:lnTo>
                  <a:lnTo>
                    <a:pt x="10111612" y="6725299"/>
                  </a:lnTo>
                  <a:lnTo>
                    <a:pt x="10136857" y="6687856"/>
                  </a:lnTo>
                  <a:lnTo>
                    <a:pt x="10146115" y="6642002"/>
                  </a:lnTo>
                  <a:lnTo>
                    <a:pt x="10146115" y="117797"/>
                  </a:lnTo>
                  <a:lnTo>
                    <a:pt x="10136857" y="71946"/>
                  </a:lnTo>
                  <a:lnTo>
                    <a:pt x="10111612" y="34502"/>
                  </a:lnTo>
                  <a:lnTo>
                    <a:pt x="10074169" y="9257"/>
                  </a:lnTo>
                  <a:lnTo>
                    <a:pt x="10028317" y="0"/>
                  </a:lnTo>
                  <a:lnTo>
                    <a:pt x="0" y="0"/>
                  </a:lnTo>
                  <a:close/>
                </a:path>
              </a:pathLst>
            </a:custGeom>
            <a:ln w="15706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</p:grpSp>
      <p:grpSp>
        <p:nvGrpSpPr>
          <p:cNvPr id="17" name="object 5">
            <a:extLst>
              <a:ext uri="{FF2B5EF4-FFF2-40B4-BE49-F238E27FC236}">
                <a16:creationId xmlns:a16="http://schemas.microsoft.com/office/drawing/2014/main" id="{DA1195EA-4E57-9A18-BB9C-2A0614384C82}"/>
              </a:ext>
            </a:extLst>
          </p:cNvPr>
          <p:cNvGrpSpPr/>
          <p:nvPr/>
        </p:nvGrpSpPr>
        <p:grpSpPr>
          <a:xfrm>
            <a:off x="8717671" y="1218803"/>
            <a:ext cx="3404934" cy="5360876"/>
            <a:chOff x="1502457" y="1903759"/>
            <a:chExt cx="10152188" cy="6760209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8F238B4B-8F01-C1AE-0879-6DC1AA6D3243}"/>
                </a:ext>
              </a:extLst>
            </p:cNvPr>
            <p:cNvSpPr/>
            <p:nvPr/>
          </p:nvSpPr>
          <p:spPr>
            <a:xfrm>
              <a:off x="1507980" y="1903759"/>
              <a:ext cx="10146665" cy="6760209"/>
            </a:xfrm>
            <a:custGeom>
              <a:avLst/>
              <a:gdLst/>
              <a:ahLst/>
              <a:cxnLst/>
              <a:rect l="l" t="t" r="r" b="b"/>
              <a:pathLst>
                <a:path w="10146665" h="6760209">
                  <a:moveTo>
                    <a:pt x="0" y="0"/>
                  </a:moveTo>
                  <a:lnTo>
                    <a:pt x="0" y="6642002"/>
                  </a:lnTo>
                  <a:lnTo>
                    <a:pt x="9257" y="6687856"/>
                  </a:lnTo>
                  <a:lnTo>
                    <a:pt x="34502" y="6725299"/>
                  </a:lnTo>
                  <a:lnTo>
                    <a:pt x="71946" y="6750543"/>
                  </a:lnTo>
                  <a:lnTo>
                    <a:pt x="117797" y="6759799"/>
                  </a:lnTo>
                  <a:lnTo>
                    <a:pt x="10028317" y="6759799"/>
                  </a:lnTo>
                  <a:lnTo>
                    <a:pt x="10074169" y="6750543"/>
                  </a:lnTo>
                  <a:lnTo>
                    <a:pt x="10111612" y="6725299"/>
                  </a:lnTo>
                  <a:lnTo>
                    <a:pt x="10136857" y="6687856"/>
                  </a:lnTo>
                  <a:lnTo>
                    <a:pt x="10146115" y="6642002"/>
                  </a:lnTo>
                  <a:lnTo>
                    <a:pt x="10146115" y="117797"/>
                  </a:lnTo>
                  <a:lnTo>
                    <a:pt x="10136857" y="71946"/>
                  </a:lnTo>
                  <a:lnTo>
                    <a:pt x="10111612" y="34502"/>
                  </a:lnTo>
                  <a:lnTo>
                    <a:pt x="10074169" y="9257"/>
                  </a:lnTo>
                  <a:lnTo>
                    <a:pt x="10028317" y="0"/>
                  </a:lnTo>
                  <a:lnTo>
                    <a:pt x="0" y="0"/>
                  </a:lnTo>
                  <a:close/>
                </a:path>
              </a:pathLst>
            </a:custGeom>
            <a:ln w="15706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9C60AA5B-D3A7-C69F-500D-C24C6D2CE75A}"/>
                </a:ext>
              </a:extLst>
            </p:cNvPr>
            <p:cNvSpPr/>
            <p:nvPr/>
          </p:nvSpPr>
          <p:spPr>
            <a:xfrm>
              <a:off x="1502457" y="2464120"/>
              <a:ext cx="0" cy="3046730"/>
            </a:xfrm>
            <a:custGeom>
              <a:avLst/>
              <a:gdLst/>
              <a:ahLst/>
              <a:cxnLst/>
              <a:rect l="l" t="t" r="r" b="b"/>
              <a:pathLst>
                <a:path h="3046729">
                  <a:moveTo>
                    <a:pt x="0" y="0"/>
                  </a:moveTo>
                  <a:lnTo>
                    <a:pt x="0" y="3046517"/>
                  </a:lnTo>
                </a:path>
              </a:pathLst>
            </a:custGeom>
            <a:ln w="47118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Plus Jakarta Sans" pitchFamily="2" charset="77"/>
                <a:cs typeface="Plus Jakarta Sans" pitchFamily="2" charset="7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4042DE5-84B6-7E00-1478-53E3989DF64D}"/>
              </a:ext>
            </a:extLst>
          </p:cNvPr>
          <p:cNvSpPr txBox="1"/>
          <p:nvPr/>
        </p:nvSpPr>
        <p:spPr>
          <a:xfrm>
            <a:off x="6783777" y="5405344"/>
            <a:ext cx="150146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Technical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Training, Coaching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>
                <a:solidFill>
                  <a:schemeClr val="bg1"/>
                </a:solidFill>
                <a:latin typeface="Plus Jakarta Sans" pitchFamily="2" charset="77"/>
                <a:cs typeface="Plus Jakarta Sans" pitchFamily="2" charset="77"/>
              </a:rPr>
              <a:t>Managed Services</a:t>
            </a:r>
            <a:endParaRPr lang="en-AU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us Jakarta Sans" pitchFamily="2" charset="77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69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CEDBE3-E3A6-6E7B-88B7-B534E91C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"/>
            <a:ext cx="12192000" cy="6858000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47EAFB9B-3856-197A-2495-5FCD37300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9" y="202314"/>
            <a:ext cx="2137279" cy="620646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DADFCE67-6867-A484-DD71-B73C0CF05F94}"/>
              </a:ext>
            </a:extLst>
          </p:cNvPr>
          <p:cNvGrpSpPr/>
          <p:nvPr/>
        </p:nvGrpSpPr>
        <p:grpSpPr>
          <a:xfrm>
            <a:off x="1214780" y="4533942"/>
            <a:ext cx="9762542" cy="1303444"/>
            <a:chOff x="2002556" y="7476806"/>
            <a:chExt cx="16099155" cy="2149475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1471CE28-DBB0-48B1-FFF2-787CA05952F5}"/>
                </a:ext>
              </a:extLst>
            </p:cNvPr>
            <p:cNvSpPr/>
            <p:nvPr/>
          </p:nvSpPr>
          <p:spPr>
            <a:xfrm>
              <a:off x="2002556" y="7476806"/>
              <a:ext cx="16099155" cy="2149475"/>
            </a:xfrm>
            <a:custGeom>
              <a:avLst/>
              <a:gdLst/>
              <a:ahLst/>
              <a:cxnLst/>
              <a:rect l="l" t="t" r="r" b="b"/>
              <a:pathLst>
                <a:path w="16099155" h="2149475">
                  <a:moveTo>
                    <a:pt x="15970995" y="0"/>
                  </a:moveTo>
                  <a:lnTo>
                    <a:pt x="0" y="0"/>
                  </a:lnTo>
                  <a:lnTo>
                    <a:pt x="0" y="2021043"/>
                  </a:lnTo>
                  <a:lnTo>
                    <a:pt x="10058" y="2070862"/>
                  </a:lnTo>
                  <a:lnTo>
                    <a:pt x="37488" y="2111546"/>
                  </a:lnTo>
                  <a:lnTo>
                    <a:pt x="78171" y="2138975"/>
                  </a:lnTo>
                  <a:lnTo>
                    <a:pt x="127990" y="2149034"/>
                  </a:lnTo>
                  <a:lnTo>
                    <a:pt x="15970995" y="2149034"/>
                  </a:lnTo>
                  <a:lnTo>
                    <a:pt x="16020815" y="2138975"/>
                  </a:lnTo>
                  <a:lnTo>
                    <a:pt x="16061498" y="2111546"/>
                  </a:lnTo>
                  <a:lnTo>
                    <a:pt x="16088928" y="2070862"/>
                  </a:lnTo>
                  <a:lnTo>
                    <a:pt x="16098986" y="2021043"/>
                  </a:lnTo>
                  <a:lnTo>
                    <a:pt x="16098986" y="127990"/>
                  </a:lnTo>
                  <a:lnTo>
                    <a:pt x="16088928" y="78171"/>
                  </a:lnTo>
                  <a:lnTo>
                    <a:pt x="16061498" y="37488"/>
                  </a:lnTo>
                  <a:lnTo>
                    <a:pt x="16020815" y="10058"/>
                  </a:lnTo>
                  <a:lnTo>
                    <a:pt x="15970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5C3644F1-AC82-CE7C-EC53-E867AF7116B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5234" y="7832644"/>
              <a:ext cx="15073638" cy="1372016"/>
            </a:xfrm>
            <a:prstGeom prst="rect">
              <a:avLst/>
            </a:prstGeom>
          </p:spPr>
        </p:pic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9009228F-6189-16F6-2FCB-85103DF90A2B}"/>
              </a:ext>
            </a:extLst>
          </p:cNvPr>
          <p:cNvSpPr txBox="1"/>
          <p:nvPr/>
        </p:nvSpPr>
        <p:spPr>
          <a:xfrm>
            <a:off x="2111968" y="5578302"/>
            <a:ext cx="269930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>
                <a:cs typeface="Verdana"/>
              </a:rPr>
              <a:t>2017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00299F95-9220-C480-8311-150897EE9960}"/>
              </a:ext>
            </a:extLst>
          </p:cNvPr>
          <p:cNvSpPr txBox="1"/>
          <p:nvPr/>
        </p:nvSpPr>
        <p:spPr>
          <a:xfrm>
            <a:off x="4269470" y="5578302"/>
            <a:ext cx="279172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>
                <a:cs typeface="Verdana"/>
              </a:rPr>
              <a:t>2018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4445646-BDB4-7F7D-5008-B5EB7452F56C}"/>
              </a:ext>
            </a:extLst>
          </p:cNvPr>
          <p:cNvSpPr txBox="1"/>
          <p:nvPr/>
        </p:nvSpPr>
        <p:spPr>
          <a:xfrm>
            <a:off x="6408854" y="5578302"/>
            <a:ext cx="275706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>
                <a:cs typeface="Verdana"/>
              </a:rPr>
              <a:t>2019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46D5E3D-9584-97E0-4124-4AA4C88A1037}"/>
              </a:ext>
            </a:extLst>
          </p:cNvPr>
          <p:cNvSpPr txBox="1"/>
          <p:nvPr/>
        </p:nvSpPr>
        <p:spPr>
          <a:xfrm>
            <a:off x="8359207" y="5578302"/>
            <a:ext cx="314212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>
                <a:cs typeface="Verdana"/>
              </a:rPr>
              <a:t>2020</a:t>
            </a: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B63B7A94-D69F-E379-98C4-39D53E1F0E03}"/>
              </a:ext>
            </a:extLst>
          </p:cNvPr>
          <p:cNvSpPr txBox="1"/>
          <p:nvPr/>
        </p:nvSpPr>
        <p:spPr>
          <a:xfrm>
            <a:off x="10185681" y="5578302"/>
            <a:ext cx="314212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>
                <a:cs typeface="Verdana"/>
              </a:rPr>
              <a:t>2020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56ADBCDF-B5E5-8DDB-406B-795808C1725E}"/>
              </a:ext>
            </a:extLst>
          </p:cNvPr>
          <p:cNvSpPr txBox="1"/>
          <p:nvPr/>
        </p:nvSpPr>
        <p:spPr>
          <a:xfrm>
            <a:off x="5833286" y="4651572"/>
            <a:ext cx="526768" cy="14423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879" b="1">
                <a:solidFill>
                  <a:srgbClr val="27A7D2"/>
                </a:solidFill>
                <a:cs typeface="Verdana"/>
              </a:rPr>
              <a:t>AWARDS</a:t>
            </a:r>
            <a:endParaRPr sz="879">
              <a:cs typeface="Verdana"/>
            </a:endParaRPr>
          </a:p>
        </p:txBody>
      </p:sp>
      <p:grpSp>
        <p:nvGrpSpPr>
          <p:cNvPr id="11" name="object 12">
            <a:extLst>
              <a:ext uri="{FF2B5EF4-FFF2-40B4-BE49-F238E27FC236}">
                <a16:creationId xmlns:a16="http://schemas.microsoft.com/office/drawing/2014/main" id="{BBDCCBF8-CB3B-2F56-32CF-C5EF7643DB28}"/>
              </a:ext>
            </a:extLst>
          </p:cNvPr>
          <p:cNvGrpSpPr/>
          <p:nvPr/>
        </p:nvGrpSpPr>
        <p:grpSpPr>
          <a:xfrm>
            <a:off x="1364971" y="4716694"/>
            <a:ext cx="9462192" cy="5006"/>
            <a:chOff x="2250233" y="7778178"/>
            <a:chExt cx="15603855" cy="8255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B7228111-65A6-6C49-AFD2-1008D6AB5095}"/>
                </a:ext>
              </a:extLst>
            </p:cNvPr>
            <p:cNvSpPr/>
            <p:nvPr/>
          </p:nvSpPr>
          <p:spPr>
            <a:xfrm>
              <a:off x="2250233" y="7782105"/>
              <a:ext cx="7228840" cy="0"/>
            </a:xfrm>
            <a:custGeom>
              <a:avLst/>
              <a:gdLst/>
              <a:ahLst/>
              <a:cxnLst/>
              <a:rect l="l" t="t" r="r" b="b"/>
              <a:pathLst>
                <a:path w="7228840">
                  <a:moveTo>
                    <a:pt x="0" y="0"/>
                  </a:moveTo>
                  <a:lnTo>
                    <a:pt x="7228625" y="0"/>
                  </a:lnTo>
                </a:path>
              </a:pathLst>
            </a:custGeom>
            <a:ln w="7853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8831A89B-FF31-04F1-BAE3-73D046BCBB48}"/>
                </a:ext>
              </a:extLst>
            </p:cNvPr>
            <p:cNvSpPr/>
            <p:nvPr/>
          </p:nvSpPr>
          <p:spPr>
            <a:xfrm>
              <a:off x="10625244" y="7782105"/>
              <a:ext cx="7228840" cy="0"/>
            </a:xfrm>
            <a:custGeom>
              <a:avLst/>
              <a:gdLst/>
              <a:ahLst/>
              <a:cxnLst/>
              <a:rect l="l" t="t" r="r" b="b"/>
              <a:pathLst>
                <a:path w="7228840">
                  <a:moveTo>
                    <a:pt x="0" y="0"/>
                  </a:moveTo>
                  <a:lnTo>
                    <a:pt x="7228617" y="0"/>
                  </a:lnTo>
                </a:path>
              </a:pathLst>
            </a:custGeom>
            <a:ln w="7853">
              <a:solidFill>
                <a:srgbClr val="27A7D2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</p:spTree>
    <p:extLst>
      <p:ext uri="{BB962C8B-B14F-4D97-AF65-F5344CB8AC3E}">
        <p14:creationId xmlns:p14="http://schemas.microsoft.com/office/powerpoint/2010/main" val="2454848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7">
      <a:majorFont>
        <a:latin typeface="HighlandGothicFLF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7">
      <a:majorFont>
        <a:latin typeface="HighlandGothicFLF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24e1bc-33a8-445d-a2f4-538768f37b09">
      <UserInfo>
        <DisplayName>Bjorn Johnson</DisplayName>
        <AccountId>34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9D8EF34BAA3A46817B12B9A767197A" ma:contentTypeVersion="8" ma:contentTypeDescription="Create a new document." ma:contentTypeScope="" ma:versionID="25fe7db6c94ed6adec07acc2db9e3f9b">
  <xsd:schema xmlns:xsd="http://www.w3.org/2001/XMLSchema" xmlns:xs="http://www.w3.org/2001/XMLSchema" xmlns:p="http://schemas.microsoft.com/office/2006/metadata/properties" xmlns:ns2="f16553b2-50cc-45b1-a719-e9a816168ebb" xmlns:ns3="9d24e1bc-33a8-445d-a2f4-538768f37b09" targetNamespace="http://schemas.microsoft.com/office/2006/metadata/properties" ma:root="true" ma:fieldsID="df7f7414f17e1e9b1492653c63cbdb26" ns2:_="" ns3:_="">
    <xsd:import namespace="f16553b2-50cc-45b1-a719-e9a816168ebb"/>
    <xsd:import namespace="9d24e1bc-33a8-445d-a2f4-538768f3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553b2-50cc-45b1-a719-e9a816168e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4e1bc-33a8-445d-a2f4-538768f3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21EBDB-5359-4426-8B20-4A6E9A339C8D}">
  <ds:schemaRefs>
    <ds:schemaRef ds:uri="9d24e1bc-33a8-445d-a2f4-538768f37b09"/>
    <ds:schemaRef ds:uri="f16553b2-50cc-45b1-a719-e9a816168e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EDEC65-7456-4979-88C9-BC9E303599BB}">
  <ds:schemaRefs>
    <ds:schemaRef ds:uri="9d24e1bc-33a8-445d-a2f4-538768f37b09"/>
    <ds:schemaRef ds:uri="f16553b2-50cc-45b1-a719-e9a816168e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726D06-6916-436E-9D65-2C8FABB78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446</Words>
  <Application>Microsoft Macintosh PowerPoint</Application>
  <PresentationFormat>Widescreen</PresentationFormat>
  <Paragraphs>77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Helvetica</vt:lpstr>
      <vt:lpstr>HighlandGothicFLF</vt:lpstr>
      <vt:lpstr>Montserrat</vt:lpstr>
      <vt:lpstr>Plus Jakarta Sans</vt:lpstr>
      <vt:lpstr>Plus Jakarta Sans ExtraBold</vt:lpstr>
      <vt:lpstr>1_Office Theme</vt:lpstr>
      <vt:lpstr>Office Theme</vt:lpstr>
      <vt:lpstr>think-cell Slide</vt:lpstr>
      <vt:lpstr>PowerPoint Presentation</vt:lpstr>
      <vt:lpstr>The reality is that</vt:lpstr>
      <vt:lpstr>We believe that Every organization has data everywhere in today’s world</vt:lpstr>
      <vt:lpstr>PowerPoint Presentation</vt:lpstr>
      <vt:lpstr>PowerPoint Presentation</vt:lpstr>
      <vt:lpstr>Decentralization of data requires new thinking and skilled professional services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Lee</dc:creator>
  <cp:lastModifiedBy>Bjorn Johnson</cp:lastModifiedBy>
  <cp:revision>4</cp:revision>
  <dcterms:created xsi:type="dcterms:W3CDTF">2021-04-06T02:55:14Z</dcterms:created>
  <dcterms:modified xsi:type="dcterms:W3CDTF">2022-12-09T19:21:57Z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0x010100019D8EF34BAA3A46817B12B9A767197A</vt:lpwstr>
  </property>
</Properties>
</file>